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307" r:id="rId4"/>
    <p:sldId id="258" r:id="rId5"/>
    <p:sldId id="266" r:id="rId6"/>
    <p:sldId id="267" r:id="rId7"/>
    <p:sldId id="265" r:id="rId8"/>
    <p:sldId id="268" r:id="rId9"/>
    <p:sldId id="259" r:id="rId10"/>
    <p:sldId id="269" r:id="rId11"/>
    <p:sldId id="271" r:id="rId12"/>
    <p:sldId id="308" r:id="rId13"/>
    <p:sldId id="273" r:id="rId14"/>
    <p:sldId id="306" r:id="rId15"/>
    <p:sldId id="272" r:id="rId16"/>
    <p:sldId id="274" r:id="rId17"/>
    <p:sldId id="275" r:id="rId18"/>
    <p:sldId id="278" r:id="rId19"/>
    <p:sldId id="276" r:id="rId20"/>
    <p:sldId id="277" r:id="rId21"/>
    <p:sldId id="279" r:id="rId22"/>
    <p:sldId id="281" r:id="rId23"/>
    <p:sldId id="280" r:id="rId24"/>
    <p:sldId id="314" r:id="rId25"/>
    <p:sldId id="315" r:id="rId26"/>
    <p:sldId id="316" r:id="rId27"/>
    <p:sldId id="317" r:id="rId28"/>
    <p:sldId id="284" r:id="rId29"/>
    <p:sldId id="286" r:id="rId30"/>
    <p:sldId id="290" r:id="rId31"/>
    <p:sldId id="289" r:id="rId32"/>
    <p:sldId id="291" r:id="rId33"/>
    <p:sldId id="292" r:id="rId34"/>
    <p:sldId id="287" r:id="rId35"/>
    <p:sldId id="288" r:id="rId36"/>
    <p:sldId id="295" r:id="rId37"/>
    <p:sldId id="293" r:id="rId38"/>
    <p:sldId id="296" r:id="rId39"/>
    <p:sldId id="312" r:id="rId40"/>
    <p:sldId id="311" r:id="rId41"/>
    <p:sldId id="297" r:id="rId42"/>
    <p:sldId id="299" r:id="rId43"/>
    <p:sldId id="313" r:id="rId44"/>
    <p:sldId id="309" r:id="rId45"/>
    <p:sldId id="300" r:id="rId46"/>
    <p:sldId id="303" r:id="rId47"/>
    <p:sldId id="304" r:id="rId48"/>
    <p:sldId id="305" r:id="rId49"/>
    <p:sldId id="310" r:id="rId50"/>
    <p:sldId id="318" r:id="rId51"/>
    <p:sldId id="319" r:id="rId52"/>
    <p:sldId id="320" r:id="rId53"/>
    <p:sldId id="321" r:id="rId54"/>
    <p:sldId id="322" r:id="rId55"/>
    <p:sldId id="323" r:id="rId5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A8E4"/>
    <a:srgbClr val="67B5E6"/>
    <a:srgbClr val="0000FF"/>
    <a:srgbClr val="000000"/>
    <a:srgbClr val="58A6E7"/>
    <a:srgbClr val="77C3E6"/>
    <a:srgbClr val="65B1E7"/>
    <a:srgbClr val="8CD7E5"/>
    <a:srgbClr val="5CA9E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0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B5E58-9E26-41BA-B6A4-D8A39DAFC6C1}" type="datetimeFigureOut">
              <a:rPr lang="ko-KR" altLang="en-US" smtClean="0"/>
              <a:t>2024-06-09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CAA97-FFDF-4149-A487-F22D776F40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4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Chat GPT API</a:t>
            </a:r>
            <a:r>
              <a:rPr lang="ko-KR" altLang="en-US" dirty="0"/>
              <a:t>를 사용하여 기사에서 원하는 키워드에 알맞은 내용인지 판별하도록 하는 방법을 진행해보았습니다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많은 양의 </a:t>
            </a:r>
            <a:r>
              <a:rPr lang="ko-KR" altLang="en-US"/>
              <a:t>데이터를 처리하 </a:t>
            </a:r>
            <a:r>
              <a:rPr lang="ko-KR" altLang="en-US" dirty="0"/>
              <a:t>빈번한 응답 지연</a:t>
            </a:r>
            <a:r>
              <a:rPr lang="en-US" altLang="ko-KR" dirty="0"/>
              <a:t>(latency), </a:t>
            </a:r>
            <a:r>
              <a:rPr lang="ko-KR" altLang="en-US" dirty="0"/>
              <a:t>그리고 </a:t>
            </a:r>
            <a:r>
              <a:rPr lang="en-US" altLang="ko-KR" dirty="0"/>
              <a:t>API </a:t>
            </a:r>
            <a:r>
              <a:rPr lang="ko-KR" altLang="en-US" dirty="0"/>
              <a:t>사용 비용 등을 고려한 결과 해당 방법으로 동음이의어들을 처리하기에는 불가능하다고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70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시도한 것은</a:t>
            </a:r>
            <a:r>
              <a:rPr lang="en-US" altLang="ko-KR" dirty="0"/>
              <a:t>,</a:t>
            </a:r>
            <a:r>
              <a:rPr lang="ko-KR" altLang="en-US" dirty="0"/>
              <a:t> 페이스북의 </a:t>
            </a:r>
            <a:r>
              <a:rPr lang="en-US" altLang="ko-KR" dirty="0"/>
              <a:t>BART-large-MNLI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BART-large-MNLI</a:t>
            </a:r>
            <a:r>
              <a:rPr lang="ko-KR" altLang="en-US" dirty="0"/>
              <a:t>은 </a:t>
            </a:r>
            <a:r>
              <a:rPr lang="en-US" altLang="ko-KR" dirty="0"/>
              <a:t>MNLI </a:t>
            </a:r>
            <a:r>
              <a:rPr lang="ko-KR" altLang="en-US" dirty="0"/>
              <a:t>작업을 위해 </a:t>
            </a:r>
            <a:r>
              <a:rPr lang="en-US" altLang="ko-KR" dirty="0"/>
              <a:t>BART</a:t>
            </a:r>
            <a:r>
              <a:rPr lang="ko-KR" altLang="en-US" dirty="0"/>
              <a:t>를 미세 조정</a:t>
            </a:r>
            <a:r>
              <a:rPr lang="en-US" altLang="ko-KR" dirty="0"/>
              <a:t>(fine-tuning)</a:t>
            </a:r>
            <a:r>
              <a:rPr lang="ko-KR" altLang="en-US" dirty="0"/>
              <a:t>한 모델입니다</a:t>
            </a:r>
            <a:r>
              <a:rPr lang="en-US" altLang="ko-KR" dirty="0"/>
              <a:t>. MNLI</a:t>
            </a:r>
            <a:r>
              <a:rPr lang="ko-KR" altLang="en-US" dirty="0"/>
              <a:t>는 다양한 장르의 텍스트에 대해 문장 간 관계를 추론하는 작업을 의미합니다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BART </a:t>
            </a:r>
            <a:r>
              <a:rPr lang="ko-KR" altLang="en-US" dirty="0"/>
              <a:t>모델은 문장 간의 관계를 이해하도록 설계되었기 때문에</a:t>
            </a:r>
            <a:r>
              <a:rPr lang="en-US" altLang="ko-KR" dirty="0"/>
              <a:t>, </a:t>
            </a:r>
            <a:r>
              <a:rPr lang="ko-KR" altLang="en-US" dirty="0"/>
              <a:t>문장 내의 단어 의미를 구분하는 것보다는 두 문장 간의 관계를 판단하는 데 더 적합하다고 판단했습니다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다음의 결과를 보면 충분히 적절하게 분류했다고 볼 수 없습니다</a:t>
            </a:r>
            <a:r>
              <a:rPr lang="en-US" altLang="ko-KR" dirty="0"/>
              <a:t>.. </a:t>
            </a:r>
          </a:p>
          <a:p>
            <a:r>
              <a:rPr lang="en-US" altLang="ko-KR" dirty="0"/>
              <a:t>&lt;</a:t>
            </a:r>
            <a:r>
              <a:rPr lang="ko-KR" altLang="en-US" dirty="0"/>
              <a:t>다음 페이지로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361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다음의 방법을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통계 기반 자연어 처리를 선택했습니다</a:t>
            </a:r>
            <a:r>
              <a:rPr lang="en-US" altLang="ko-KR" dirty="0"/>
              <a:t>. </a:t>
            </a:r>
            <a:r>
              <a:rPr lang="ko-KR" altLang="en-US" dirty="0"/>
              <a:t>원하지 않는 키워드를 정하여 한차례 제거한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번역에 기반하여 텍스트 필터링을 수행하였습니다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Google Translate</a:t>
            </a:r>
            <a:r>
              <a:rPr lang="ko-KR" altLang="en-US" dirty="0"/>
              <a:t>를 </a:t>
            </a:r>
            <a:r>
              <a:rPr lang="en-US" altLang="ko-KR" dirty="0"/>
              <a:t>API</a:t>
            </a:r>
            <a:r>
              <a:rPr lang="ko-KR" altLang="en-US" dirty="0"/>
              <a:t>를 사용하였는데</a:t>
            </a:r>
            <a:r>
              <a:rPr lang="en-US" altLang="ko-KR" dirty="0"/>
              <a:t>, Google Translate</a:t>
            </a:r>
            <a:r>
              <a:rPr lang="ko-KR" altLang="en-US" dirty="0"/>
              <a:t>는 문맥을 고려하여 단어의 의미를 판단하는 점에 서 </a:t>
            </a:r>
            <a:r>
              <a:rPr lang="ko-KR" altLang="en-US" dirty="0" err="1"/>
              <a:t>적절하가고</a:t>
            </a:r>
            <a:r>
              <a:rPr lang="ko-KR" altLang="en-US" dirty="0"/>
              <a:t> 판단하였습니다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결과를 보면 동음이의어를 적절히 분류하였음을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2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108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70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308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645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738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A7D28-8830-436A-A209-B9EA3475A41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6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4.jpg"/><Relationship Id="rId4" Type="http://schemas.openxmlformats.org/officeDocument/2006/relationships/image" Target="../media/image16.png"/><Relationship Id="rId9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4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4.png"/><Relationship Id="rId7" Type="http://schemas.openxmlformats.org/officeDocument/2006/relationships/image" Target="../media/image52.svg"/><Relationship Id="rId12" Type="http://schemas.openxmlformats.org/officeDocument/2006/relationships/image" Target="../media/image5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svg"/><Relationship Id="rId10" Type="http://schemas.openxmlformats.org/officeDocument/2006/relationships/image" Target="../media/image13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5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9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64.png"/><Relationship Id="rId5" Type="http://schemas.openxmlformats.org/officeDocument/2006/relationships/image" Target="../media/image17.png"/><Relationship Id="rId15" Type="http://schemas.openxmlformats.org/officeDocument/2006/relationships/image" Target="../media/image68.png"/><Relationship Id="rId10" Type="http://schemas.openxmlformats.org/officeDocument/2006/relationships/image" Target="../media/image63.svg"/><Relationship Id="rId4" Type="http://schemas.openxmlformats.org/officeDocument/2006/relationships/image" Target="../media/image16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7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83.png"/><Relationship Id="rId5" Type="http://schemas.openxmlformats.org/officeDocument/2006/relationships/image" Target="../media/image17.png"/><Relationship Id="rId10" Type="http://schemas.openxmlformats.org/officeDocument/2006/relationships/image" Target="../media/image82.jpeg"/><Relationship Id="rId4" Type="http://schemas.openxmlformats.org/officeDocument/2006/relationships/image" Target="../media/image16.png"/><Relationship Id="rId9" Type="http://schemas.openxmlformats.org/officeDocument/2006/relationships/image" Target="../media/image8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bin"/><Relationship Id="rId3" Type="http://schemas.openxmlformats.org/officeDocument/2006/relationships/image" Target="../media/image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9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9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20.png"/><Relationship Id="rId5" Type="http://schemas.openxmlformats.org/officeDocument/2006/relationships/image" Target="../media/image17.png"/><Relationship Id="rId10" Type="http://schemas.openxmlformats.org/officeDocument/2006/relationships/image" Target="../media/image91.png"/><Relationship Id="rId4" Type="http://schemas.openxmlformats.org/officeDocument/2006/relationships/image" Target="../media/image16.png"/><Relationship Id="rId9" Type="http://schemas.openxmlformats.org/officeDocument/2006/relationships/image" Target="../media/image9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31.png"/><Relationship Id="rId7" Type="http://schemas.openxmlformats.org/officeDocument/2006/relationships/image" Target="../media/image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1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4.png"/><Relationship Id="rId7" Type="http://schemas.openxmlformats.org/officeDocument/2006/relationships/image" Target="../media/image10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107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4.pn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3.png"/><Relationship Id="rId10" Type="http://schemas.openxmlformats.org/officeDocument/2006/relationships/image" Target="../media/image114.png"/><Relationship Id="rId4" Type="http://schemas.openxmlformats.org/officeDocument/2006/relationships/image" Target="../media/image48.png"/><Relationship Id="rId9" Type="http://schemas.openxmlformats.org/officeDocument/2006/relationships/image" Target="../media/image11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svg"/><Relationship Id="rId3" Type="http://schemas.openxmlformats.org/officeDocument/2006/relationships/image" Target="../media/image31.png"/><Relationship Id="rId7" Type="http://schemas.openxmlformats.org/officeDocument/2006/relationships/image" Target="../media/image1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10" Type="http://schemas.openxmlformats.org/officeDocument/2006/relationships/image" Target="../media/image115.svg"/><Relationship Id="rId4" Type="http://schemas.openxmlformats.org/officeDocument/2006/relationships/image" Target="../media/image16.png"/><Relationship Id="rId9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23.svg"/><Relationship Id="rId3" Type="http://schemas.openxmlformats.org/officeDocument/2006/relationships/image" Target="../media/image31.png"/><Relationship Id="rId7" Type="http://schemas.openxmlformats.org/officeDocument/2006/relationships/image" Target="../media/image119.png"/><Relationship Id="rId12" Type="http://schemas.openxmlformats.org/officeDocument/2006/relationships/image" Target="../media/image22.png"/><Relationship Id="rId2" Type="http://schemas.openxmlformats.org/officeDocument/2006/relationships/image" Target="../media/image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jpg"/><Relationship Id="rId11" Type="http://schemas.openxmlformats.org/officeDocument/2006/relationships/image" Target="../media/image123.svg"/><Relationship Id="rId5" Type="http://schemas.openxmlformats.org/officeDocument/2006/relationships/image" Target="../media/image117.png"/><Relationship Id="rId15" Type="http://schemas.openxmlformats.org/officeDocument/2006/relationships/image" Target="../media/image25.svg"/><Relationship Id="rId10" Type="http://schemas.openxmlformats.org/officeDocument/2006/relationships/image" Target="../media/image122.png"/><Relationship Id="rId4" Type="http://schemas.openxmlformats.org/officeDocument/2006/relationships/image" Target="../media/image16.png"/><Relationship Id="rId9" Type="http://schemas.openxmlformats.org/officeDocument/2006/relationships/image" Target="../media/image121.svg"/><Relationship Id="rId1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9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9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9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svg"/><Relationship Id="rId4" Type="http://schemas.openxmlformats.org/officeDocument/2006/relationships/image" Target="../media/image16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-590550"/>
            <a:ext cx="18288000" cy="9842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7048500"/>
            <a:ext cx="11811000" cy="401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0" y="6388100"/>
            <a:ext cx="10426700" cy="3022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3060319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258310" y="9784230"/>
            <a:ext cx="317500" cy="25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060319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154068" y="9784230"/>
            <a:ext cx="3175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5586915"/>
            <a:ext cx="1092200" cy="88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516F40-5B3B-6398-77DB-ADDD8FF09400}"/>
              </a:ext>
            </a:extLst>
          </p:cNvPr>
          <p:cNvSpPr txBox="1"/>
          <p:nvPr/>
        </p:nvSpPr>
        <p:spPr>
          <a:xfrm>
            <a:off x="1411514" y="3422343"/>
            <a:ext cx="1228413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맞춤형 체감물가지수 개발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31831-746F-A6AC-1279-7DD35D9D2BE8}"/>
              </a:ext>
            </a:extLst>
          </p:cNvPr>
          <p:cNvSpPr txBox="1"/>
          <p:nvPr/>
        </p:nvSpPr>
        <p:spPr>
          <a:xfrm>
            <a:off x="1411514" y="2289205"/>
            <a:ext cx="84208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품목과 가중치를 조정한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973DC-B49B-8F73-5A89-485F961523DD}"/>
              </a:ext>
            </a:extLst>
          </p:cNvPr>
          <p:cNvSpPr txBox="1"/>
          <p:nvPr/>
        </p:nvSpPr>
        <p:spPr>
          <a:xfrm>
            <a:off x="2145991" y="600045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Analytics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3EA061-27F6-0870-C4B2-8A8828675FF7}"/>
              </a:ext>
            </a:extLst>
          </p:cNvPr>
          <p:cNvSpPr txBox="1"/>
          <p:nvPr/>
        </p:nvSpPr>
        <p:spPr>
          <a:xfrm>
            <a:off x="1422400" y="7409821"/>
            <a:ext cx="3172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산업공학과  </a:t>
            </a:r>
            <a:r>
              <a:rPr lang="ko-KR" altLang="en-US" sz="3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송용재</a:t>
            </a:r>
            <a:endParaRPr lang="ko-KR" altLang="en-US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2D8D3-25C3-F59D-9C7D-212D474B04DB}"/>
              </a:ext>
            </a:extLst>
          </p:cNvPr>
          <p:cNvSpPr txBox="1"/>
          <p:nvPr/>
        </p:nvSpPr>
        <p:spPr>
          <a:xfrm>
            <a:off x="1422400" y="6331823"/>
            <a:ext cx="31726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산업공학과  김태규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4FF7A0-31A2-D172-C434-0860924DC4F6}"/>
              </a:ext>
            </a:extLst>
          </p:cNvPr>
          <p:cNvSpPr txBox="1"/>
          <p:nvPr/>
        </p:nvSpPr>
        <p:spPr>
          <a:xfrm>
            <a:off x="1422400" y="5807823"/>
            <a:ext cx="4456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</a:t>
            </a:r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ICT</a:t>
            </a:r>
            <a:r>
              <a:rPr lang="ko-KR" altLang="en-US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융합학과  김대호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AA33E8-82D9-0E9A-0B96-19B8DD500E82}"/>
              </a:ext>
            </a:extLst>
          </p:cNvPr>
          <p:cNvSpPr txBox="1"/>
          <p:nvPr/>
        </p:nvSpPr>
        <p:spPr>
          <a:xfrm>
            <a:off x="1422400" y="6864304"/>
            <a:ext cx="35221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응용통계학과  박영원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B1171E-E1FC-48BC-5067-1B4294573122}"/>
              </a:ext>
            </a:extLst>
          </p:cNvPr>
          <p:cNvSpPr txBox="1"/>
          <p:nvPr/>
        </p:nvSpPr>
        <p:spPr>
          <a:xfrm>
            <a:off x="1422400" y="7942302"/>
            <a:ext cx="28232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경영학과  </a:t>
            </a:r>
            <a:r>
              <a:rPr lang="ko-KR" altLang="en-US" sz="3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홍은기</a:t>
            </a:r>
            <a:endParaRPr lang="ko-KR" altLang="en-US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D65096-5313-C23E-6885-C6CE0734941D}"/>
              </a:ext>
            </a:extLst>
          </p:cNvPr>
          <p:cNvSpPr txBox="1"/>
          <p:nvPr/>
        </p:nvSpPr>
        <p:spPr>
          <a:xfrm>
            <a:off x="14414500" y="7001976"/>
            <a:ext cx="21467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0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</a:p>
        </p:txBody>
      </p:sp>
      <p:pic>
        <p:nvPicPr>
          <p:cNvPr id="32" name="그림 31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A353BF51-88C8-EEAA-90B9-87319DC84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693" y="9198941"/>
            <a:ext cx="2564007" cy="1092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ACD1DC9-D3D0-E165-C664-A9EEDEC0C072}"/>
              </a:ext>
            </a:extLst>
          </p:cNvPr>
          <p:cNvSpPr txBox="1"/>
          <p:nvPr/>
        </p:nvSpPr>
        <p:spPr>
          <a:xfrm>
            <a:off x="509151" y="9538989"/>
            <a:ext cx="1467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67B5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산업공학과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C0B05A-1FD7-243F-28CA-D42A8565A457}"/>
              </a:ext>
            </a:extLst>
          </p:cNvPr>
          <p:cNvSpPr txBox="1"/>
          <p:nvPr/>
        </p:nvSpPr>
        <p:spPr>
          <a:xfrm>
            <a:off x="2708008" y="9538989"/>
            <a:ext cx="22365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err="1">
                <a:solidFill>
                  <a:srgbClr val="67B5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데이터애널리틱스</a:t>
            </a:r>
            <a:endParaRPr lang="ko-KR" altLang="en-US" sz="2200" dirty="0">
              <a:solidFill>
                <a:srgbClr val="67B5E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AECBA6-25C2-C9AB-249F-1DD69CB1B985}"/>
              </a:ext>
            </a:extLst>
          </p:cNvPr>
          <p:cNvSpPr txBox="1"/>
          <p:nvPr/>
        </p:nvSpPr>
        <p:spPr>
          <a:xfrm>
            <a:off x="5606666" y="9538989"/>
            <a:ext cx="612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67B5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r>
            <a:r>
              <a:rPr lang="ko-KR" altLang="en-US" sz="2200" dirty="0">
                <a:solidFill>
                  <a:srgbClr val="67B5E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604250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0" y="457200"/>
            <a:ext cx="6985000" cy="925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7886700"/>
            <a:ext cx="2019300" cy="158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353046" y="1892468"/>
            <a:ext cx="2518638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체감물가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86828873-4211-B3D4-9145-96B311BD5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1079206"/>
            <a:ext cx="1086714" cy="1086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87EDA-90A4-18EC-1349-BBE9D86FD732}"/>
              </a:ext>
            </a:extLst>
          </p:cNvPr>
          <p:cNvSpPr txBox="1"/>
          <p:nvPr/>
        </p:nvSpPr>
        <p:spPr>
          <a:xfrm>
            <a:off x="6033052" y="1153203"/>
            <a:ext cx="88104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갱신 주기가 너무 길다</a:t>
            </a:r>
            <a:r>
              <a:rPr lang="en-US" altLang="ko-KR" sz="5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74BBA-F1C1-C93D-891C-6EC42A21684F}"/>
              </a:ext>
            </a:extLst>
          </p:cNvPr>
          <p:cNvSpPr txBox="1"/>
          <p:nvPr/>
        </p:nvSpPr>
        <p:spPr>
          <a:xfrm>
            <a:off x="4946338" y="1191675"/>
            <a:ext cx="5822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 descr="텍스트, 하늘, 야외, 광고판이(가) 표시된 사진&#10;&#10;자동 생성된 설명">
            <a:extLst>
              <a:ext uri="{FF2B5EF4-FFF2-40B4-BE49-F238E27FC236}">
                <a16:creationId xmlns:a16="http://schemas.microsoft.com/office/drawing/2014/main" id="{6E40481A-02DD-3FD5-9442-3080666088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08" y="2564633"/>
            <a:ext cx="7956868" cy="5457914"/>
          </a:xfrm>
          <a:prstGeom prst="rect">
            <a:avLst/>
          </a:prstGeom>
        </p:spPr>
      </p:pic>
      <p:pic>
        <p:nvPicPr>
          <p:cNvPr id="25" name="그림 24" descr="텍스트, 스크린샷, 그래픽 디자인, 포스터이(가) 표시된 사진&#10;&#10;자동 생성된 설명">
            <a:extLst>
              <a:ext uri="{FF2B5EF4-FFF2-40B4-BE49-F238E27FC236}">
                <a16:creationId xmlns:a16="http://schemas.microsoft.com/office/drawing/2014/main" id="{1B14F177-AF8E-7C61-0D31-E948D0B859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4417909"/>
            <a:ext cx="8388490" cy="47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6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604250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353046" y="1892468"/>
            <a:ext cx="2518638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체감물가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86828873-4211-B3D4-9145-96B311BD5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1079206"/>
            <a:ext cx="1086714" cy="1086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87EDA-90A4-18EC-1349-BBE9D86FD732}"/>
              </a:ext>
            </a:extLst>
          </p:cNvPr>
          <p:cNvSpPr txBox="1"/>
          <p:nvPr/>
        </p:nvSpPr>
        <p:spPr>
          <a:xfrm>
            <a:off x="6033052" y="1153203"/>
            <a:ext cx="88104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갱신 주기가 너무 길다</a:t>
            </a:r>
            <a:r>
              <a:rPr lang="en-US" altLang="ko-KR" sz="5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74BBA-F1C1-C93D-891C-6EC42A21684F}"/>
              </a:ext>
            </a:extLst>
          </p:cNvPr>
          <p:cNvSpPr txBox="1"/>
          <p:nvPr/>
        </p:nvSpPr>
        <p:spPr>
          <a:xfrm>
            <a:off x="4946338" y="1191675"/>
            <a:ext cx="5822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5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7B0D27-A07F-6D9B-FD1F-5C2ABF5873B2}"/>
              </a:ext>
            </a:extLst>
          </p:cNvPr>
          <p:cNvCxnSpPr/>
          <p:nvPr/>
        </p:nvCxnSpPr>
        <p:spPr>
          <a:xfrm>
            <a:off x="5410200" y="6942254"/>
            <a:ext cx="10972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9DD22FE-11DA-AE67-6556-4B9533C45450}"/>
              </a:ext>
            </a:extLst>
          </p:cNvPr>
          <p:cNvSpPr/>
          <p:nvPr/>
        </p:nvSpPr>
        <p:spPr>
          <a:xfrm rot="2611996">
            <a:off x="8115655" y="6769129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C94A536-88E0-73E3-BDD4-09561D3E4653}"/>
              </a:ext>
            </a:extLst>
          </p:cNvPr>
          <p:cNvSpPr/>
          <p:nvPr/>
        </p:nvSpPr>
        <p:spPr>
          <a:xfrm rot="2611996">
            <a:off x="14788523" y="6769130"/>
            <a:ext cx="396000" cy="39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9D810F-6FA4-026E-6036-2BC7AAC8CDE0}"/>
              </a:ext>
            </a:extLst>
          </p:cNvPr>
          <p:cNvSpPr/>
          <p:nvPr/>
        </p:nvSpPr>
        <p:spPr>
          <a:xfrm rot="2611996">
            <a:off x="6092633" y="6796828"/>
            <a:ext cx="288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BE9FA-2D00-58F7-864A-E8040863D08E}"/>
              </a:ext>
            </a:extLst>
          </p:cNvPr>
          <p:cNvSpPr txBox="1"/>
          <p:nvPr/>
        </p:nvSpPr>
        <p:spPr>
          <a:xfrm>
            <a:off x="5222272" y="7244688"/>
            <a:ext cx="19207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276DBE-20B1-2413-1B38-D8D0B002F0EC}"/>
              </a:ext>
            </a:extLst>
          </p:cNvPr>
          <p:cNvSpPr txBox="1"/>
          <p:nvPr/>
        </p:nvSpPr>
        <p:spPr>
          <a:xfrm>
            <a:off x="9829800" y="5777922"/>
            <a:ext cx="37064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변동 없음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FB9C22-FC8B-CF96-79C0-5547E32FE3BD}"/>
              </a:ext>
            </a:extLst>
          </p:cNvPr>
          <p:cNvSpPr txBox="1"/>
          <p:nvPr/>
        </p:nvSpPr>
        <p:spPr>
          <a:xfrm>
            <a:off x="7353296" y="7244688"/>
            <a:ext cx="19207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D89CA4-D2C1-D84F-7443-27196297FE23}"/>
              </a:ext>
            </a:extLst>
          </p:cNvPr>
          <p:cNvSpPr txBox="1"/>
          <p:nvPr/>
        </p:nvSpPr>
        <p:spPr>
          <a:xfrm>
            <a:off x="14026164" y="7244688"/>
            <a:ext cx="19207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D81EEF-20B0-BDB8-E54F-0C26CDB76990}"/>
              </a:ext>
            </a:extLst>
          </p:cNvPr>
          <p:cNvCxnSpPr>
            <a:cxnSpLocks/>
          </p:cNvCxnSpPr>
          <p:nvPr/>
        </p:nvCxnSpPr>
        <p:spPr>
          <a:xfrm flipV="1">
            <a:off x="8305800" y="6131865"/>
            <a:ext cx="0" cy="600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5DB7BA2-04D2-8D04-F2D3-A358309C20AB}"/>
              </a:ext>
            </a:extLst>
          </p:cNvPr>
          <p:cNvCxnSpPr>
            <a:cxnSpLocks/>
          </p:cNvCxnSpPr>
          <p:nvPr/>
        </p:nvCxnSpPr>
        <p:spPr>
          <a:xfrm flipH="1">
            <a:off x="8305800" y="6131865"/>
            <a:ext cx="152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2F1945-8A5B-76F0-52CA-111A53268A9D}"/>
              </a:ext>
            </a:extLst>
          </p:cNvPr>
          <p:cNvCxnSpPr>
            <a:cxnSpLocks/>
          </p:cNvCxnSpPr>
          <p:nvPr/>
        </p:nvCxnSpPr>
        <p:spPr>
          <a:xfrm flipV="1">
            <a:off x="14978640" y="6131865"/>
            <a:ext cx="0" cy="600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87D2AE9-918C-78D1-CE70-B9E7A7CF11EB}"/>
              </a:ext>
            </a:extLst>
          </p:cNvPr>
          <p:cNvCxnSpPr>
            <a:cxnSpLocks/>
          </p:cNvCxnSpPr>
          <p:nvPr/>
        </p:nvCxnSpPr>
        <p:spPr>
          <a:xfrm flipH="1">
            <a:off x="13639800" y="6131865"/>
            <a:ext cx="134672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4572EA2-3103-3028-A8A5-CB95483BC2E3}"/>
              </a:ext>
            </a:extLst>
          </p:cNvPr>
          <p:cNvSpPr txBox="1"/>
          <p:nvPr/>
        </p:nvSpPr>
        <p:spPr>
          <a:xfrm>
            <a:off x="7611379" y="8517495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2.4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7A50146-D192-A436-6C3E-444E6F0A5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296" y="2278389"/>
            <a:ext cx="8148370" cy="439476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EC90A9E-C701-5318-5EF1-7FD44F06A023}"/>
              </a:ext>
            </a:extLst>
          </p:cNvPr>
          <p:cNvSpPr txBox="1"/>
          <p:nvPr/>
        </p:nvSpPr>
        <p:spPr>
          <a:xfrm>
            <a:off x="14313161" y="8517495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1.8</a:t>
            </a:r>
          </a:p>
        </p:txBody>
      </p:sp>
      <p:pic>
        <p:nvPicPr>
          <p:cNvPr id="54" name="그래픽 53" descr="수술용 마스크 단색으로 채워진">
            <a:extLst>
              <a:ext uri="{FF2B5EF4-FFF2-40B4-BE49-F238E27FC236}">
                <a16:creationId xmlns:a16="http://schemas.microsoft.com/office/drawing/2014/main" id="{9161ECB5-F350-59E7-9D7F-67091B7A4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63400" y="3267128"/>
            <a:ext cx="1066800" cy="10668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96085CF-7B64-7ABE-D47C-225F1A2B2AE7}"/>
              </a:ext>
            </a:extLst>
          </p:cNvPr>
          <p:cNvSpPr txBox="1"/>
          <p:nvPr/>
        </p:nvSpPr>
        <p:spPr>
          <a:xfrm>
            <a:off x="13150725" y="3446585"/>
            <a:ext cx="3111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마스크 </a:t>
            </a:r>
            <a:r>
              <a:rPr lang="ko-KR" altLang="en-US" sz="4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25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48700"/>
            <a:ext cx="10553700" cy="327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4343400" y="2942897"/>
            <a:ext cx="998542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맞춤형</a:t>
            </a:r>
            <a:endParaRPr lang="en-US" altLang="ko-KR" sz="1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체감물가지수</a:t>
            </a:r>
            <a:endParaRPr lang="en-US" altLang="ko-KR" sz="1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93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D4FAB1-FC15-CE95-A61C-6BC6D59CC234}"/>
              </a:ext>
            </a:extLst>
          </p:cNvPr>
          <p:cNvGrpSpPr/>
          <p:nvPr/>
        </p:nvGrpSpPr>
        <p:grpSpPr>
          <a:xfrm>
            <a:off x="6076950" y="1485900"/>
            <a:ext cx="10763250" cy="1447314"/>
            <a:chOff x="5576985" y="8217225"/>
            <a:chExt cx="10763250" cy="964876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42174EBE-5009-AB5F-D92B-4E40D31FD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BFC7A9-CA52-4601-F69C-E7C8BB3F3445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2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개인 맞춤형 체감물가지수 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AC032E-23F3-A101-9717-41BA54703752}"/>
              </a:ext>
            </a:extLst>
          </p:cNvPr>
          <p:cNvGrpSpPr/>
          <p:nvPr/>
        </p:nvGrpSpPr>
        <p:grpSpPr>
          <a:xfrm>
            <a:off x="5986955" y="4169468"/>
            <a:ext cx="1086714" cy="1086714"/>
            <a:chOff x="4724400" y="1079206"/>
            <a:chExt cx="1086714" cy="10867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5277B8-D71E-2CB6-555C-58DD1AF9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F655BB-ECBC-501F-569C-0C0C5ADB6BDF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E1CB7F-9409-6B95-1F9F-912F8C9F7104}"/>
              </a:ext>
            </a:extLst>
          </p:cNvPr>
          <p:cNvSpPr txBox="1"/>
          <p:nvPr/>
        </p:nvSpPr>
        <p:spPr>
          <a:xfrm>
            <a:off x="7566559" y="3869791"/>
            <a:ext cx="92736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개개인의 소비습관에 맞춰</a:t>
            </a:r>
            <a:endParaRPr lang="en-US" altLang="ko-KR" sz="55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 없는 품목 배제</a:t>
            </a:r>
            <a:endParaRPr lang="en-US" altLang="ko-KR" sz="55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7F98B2-EA60-743B-95E9-020DE2BE653A}"/>
              </a:ext>
            </a:extLst>
          </p:cNvPr>
          <p:cNvGrpSpPr/>
          <p:nvPr/>
        </p:nvGrpSpPr>
        <p:grpSpPr>
          <a:xfrm>
            <a:off x="5986955" y="7157612"/>
            <a:ext cx="1086714" cy="1086714"/>
            <a:chOff x="4724400" y="1079206"/>
            <a:chExt cx="1086714" cy="1086714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E2FA5A8D-F6B0-9182-FE19-A57339C1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A45E53-8BF8-7FEE-1D69-FC9A96A4D581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A5F6BAA-A556-AF34-29A6-79277C541421}"/>
              </a:ext>
            </a:extLst>
          </p:cNvPr>
          <p:cNvSpPr txBox="1"/>
          <p:nvPr/>
        </p:nvSpPr>
        <p:spPr>
          <a:xfrm>
            <a:off x="7566559" y="6808417"/>
            <a:ext cx="92736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물가지수 산출 시점의 품목</a:t>
            </a:r>
            <a:endParaRPr lang="en-US" altLang="ko-KR" sz="55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주목도를 반영하여 가중치 조정</a:t>
            </a:r>
            <a:endParaRPr lang="en-US" altLang="ko-KR" sz="55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9BE833-0168-DCA0-1677-DCF0D9285273}"/>
              </a:ext>
            </a:extLst>
          </p:cNvPr>
          <p:cNvCxnSpPr/>
          <p:nvPr/>
        </p:nvCxnSpPr>
        <p:spPr>
          <a:xfrm>
            <a:off x="5667375" y="6256647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803321" y="1896457"/>
            <a:ext cx="3217547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목표</a:t>
            </a:r>
            <a:endParaRPr lang="en-US" altLang="ko-KR" sz="5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41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83842F6-1017-CA35-06C7-0C99A03327CA}"/>
              </a:ext>
            </a:extLst>
          </p:cNvPr>
          <p:cNvSpPr/>
          <p:nvPr/>
        </p:nvSpPr>
        <p:spPr>
          <a:xfrm>
            <a:off x="1669908" y="4997356"/>
            <a:ext cx="4230636" cy="16268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</a:t>
            </a:r>
            <a:endParaRPr lang="en-US" altLang="ko-KR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소비습관 파악</a:t>
            </a:r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76EC3-8A64-C9C0-4381-BCDCAA64589C}"/>
              </a:ext>
            </a:extLst>
          </p:cNvPr>
          <p:cNvSpPr txBox="1"/>
          <p:nvPr/>
        </p:nvSpPr>
        <p:spPr>
          <a:xfrm>
            <a:off x="2238267" y="6879041"/>
            <a:ext cx="3179075" cy="1015663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 선정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CF7CB56-62F0-5A59-A68B-D058A290A7EB}"/>
              </a:ext>
            </a:extLst>
          </p:cNvPr>
          <p:cNvSpPr/>
          <p:nvPr/>
        </p:nvSpPr>
        <p:spPr>
          <a:xfrm>
            <a:off x="7428121" y="3695700"/>
            <a:ext cx="4230636" cy="10468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 데이터 수집</a:t>
            </a:r>
            <a:endParaRPr lang="en-US" altLang="ko-KR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99BAE23-277B-7515-6A3D-70A2242E50E9}"/>
              </a:ext>
            </a:extLst>
          </p:cNvPr>
          <p:cNvSpPr/>
          <p:nvPr/>
        </p:nvSpPr>
        <p:spPr>
          <a:xfrm>
            <a:off x="7428121" y="7145858"/>
            <a:ext cx="4230636" cy="9538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언론 데이터 수집</a:t>
            </a:r>
            <a:endParaRPr lang="en-US" altLang="ko-KR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F472B4D-B581-1975-87E3-735A58F10B1E}"/>
              </a:ext>
            </a:extLst>
          </p:cNvPr>
          <p:cNvSpPr/>
          <p:nvPr/>
        </p:nvSpPr>
        <p:spPr>
          <a:xfrm>
            <a:off x="13336793" y="4997255"/>
            <a:ext cx="4277999" cy="16268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명의 맞춤형</a:t>
            </a:r>
            <a:endParaRPr lang="en-US" altLang="ko-KR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체감물가지수 산출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0306CE-63FD-660B-FFDA-7495E85ED593}"/>
              </a:ext>
            </a:extLst>
          </p:cNvPr>
          <p:cNvSpPr txBox="1"/>
          <p:nvPr/>
        </p:nvSpPr>
        <p:spPr>
          <a:xfrm>
            <a:off x="7603645" y="8460194"/>
            <a:ext cx="3879588" cy="1015663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갱신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4075AD-DDAB-FDF6-E30F-5D9867BE3173}"/>
              </a:ext>
            </a:extLst>
          </p:cNvPr>
          <p:cNvSpPr txBox="1"/>
          <p:nvPr/>
        </p:nvSpPr>
        <p:spPr>
          <a:xfrm>
            <a:off x="14059739" y="7029460"/>
            <a:ext cx="2986715" cy="193899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물가지수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산출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8" name="그래픽 27" descr="폴더 검색 단색으로 채워진">
            <a:extLst>
              <a:ext uri="{FF2B5EF4-FFF2-40B4-BE49-F238E27FC236}">
                <a16:creationId xmlns:a16="http://schemas.microsoft.com/office/drawing/2014/main" id="{CEDC898B-E4B4-7091-060E-68ACFE887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9039" y="1796956"/>
            <a:ext cx="1828800" cy="1828800"/>
          </a:xfrm>
          <a:prstGeom prst="rect">
            <a:avLst/>
          </a:prstGeom>
        </p:spPr>
      </p:pic>
      <p:pic>
        <p:nvPicPr>
          <p:cNvPr id="29" name="그래픽 28" descr="신문 단색으로 채워진">
            <a:extLst>
              <a:ext uri="{FF2B5EF4-FFF2-40B4-BE49-F238E27FC236}">
                <a16:creationId xmlns:a16="http://schemas.microsoft.com/office/drawing/2014/main" id="{B15D41FB-1169-3850-DFA7-B44602349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30015" y="5402612"/>
            <a:ext cx="1626848" cy="1626848"/>
          </a:xfrm>
          <a:prstGeom prst="rect">
            <a:avLst/>
          </a:prstGeom>
        </p:spPr>
      </p:pic>
      <p:pic>
        <p:nvPicPr>
          <p:cNvPr id="30" name="그래픽 29" descr="클립보드 선택 표시됨 단색으로 채워진">
            <a:extLst>
              <a:ext uri="{FF2B5EF4-FFF2-40B4-BE49-F238E27FC236}">
                <a16:creationId xmlns:a16="http://schemas.microsoft.com/office/drawing/2014/main" id="{D4755ED0-E71D-CB86-4D30-200B46C2A1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8428" y="3088094"/>
            <a:ext cx="1691405" cy="1691405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DE3DBE5-0226-D29D-F0AF-E1B3EE88771B}"/>
              </a:ext>
            </a:extLst>
          </p:cNvPr>
          <p:cNvSpPr/>
          <p:nvPr/>
        </p:nvSpPr>
        <p:spPr>
          <a:xfrm>
            <a:off x="6301207" y="5554923"/>
            <a:ext cx="869806" cy="5487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19CCCE9-246F-59ED-00D1-56B6E372D72E}"/>
              </a:ext>
            </a:extLst>
          </p:cNvPr>
          <p:cNvSpPr/>
          <p:nvPr/>
        </p:nvSpPr>
        <p:spPr>
          <a:xfrm>
            <a:off x="12072506" y="5554923"/>
            <a:ext cx="869806" cy="5487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963" y="578734"/>
            <a:ext cx="825500" cy="889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533400" y="836891"/>
            <a:ext cx="3217547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과정</a:t>
            </a:r>
            <a:endParaRPr lang="en-US" altLang="ko-KR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8" name="그래픽 37" descr="사용자 단색으로 채워진">
            <a:extLst>
              <a:ext uri="{FF2B5EF4-FFF2-40B4-BE49-F238E27FC236}">
                <a16:creationId xmlns:a16="http://schemas.microsoft.com/office/drawing/2014/main" id="{D2464D16-1000-08F9-92FE-23E299F4A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516597" y="3177029"/>
            <a:ext cx="1918389" cy="191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6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604250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075320" y="1953757"/>
            <a:ext cx="2637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설문지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53ED0C-3122-78D6-E69D-6B62C55B7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998" y="1924962"/>
            <a:ext cx="4414570" cy="6437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B72FE5-B15C-5919-4AEA-8FF2A371422D}"/>
              </a:ext>
            </a:extLst>
          </p:cNvPr>
          <p:cNvSpPr txBox="1"/>
          <p:nvPr/>
        </p:nvSpPr>
        <p:spPr>
          <a:xfrm>
            <a:off x="8557312" y="1953757"/>
            <a:ext cx="92736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설문지를 토대로</a:t>
            </a:r>
            <a:r>
              <a:rPr lang="en-US" altLang="ko-KR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조사 대상자의 소비습관을</a:t>
            </a:r>
            <a:r>
              <a:rPr lang="en-US" altLang="ko-KR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파악</a:t>
            </a:r>
            <a:endParaRPr lang="en-US" altLang="ko-KR" sz="5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B99DDA6-BA81-B9D9-86F2-830362B6AE99}"/>
              </a:ext>
            </a:extLst>
          </p:cNvPr>
          <p:cNvSpPr/>
          <p:nvPr/>
        </p:nvSpPr>
        <p:spPr>
          <a:xfrm>
            <a:off x="12763653" y="4063347"/>
            <a:ext cx="762000" cy="13716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7B0A0-9B47-0B62-C02C-E1754FB0D6C9}"/>
              </a:ext>
            </a:extLst>
          </p:cNvPr>
          <p:cNvSpPr txBox="1"/>
          <p:nvPr/>
        </p:nvSpPr>
        <p:spPr>
          <a:xfrm>
            <a:off x="8557312" y="6178631"/>
            <a:ext cx="92736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458</a:t>
            </a:r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품목 중에</a:t>
            </a:r>
            <a:r>
              <a:rPr lang="en-US" altLang="ko-KR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대상자의 소비습관과 무관한</a:t>
            </a:r>
            <a:endParaRPr lang="en-US" altLang="ko-KR" sz="5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품목은 제외</a:t>
            </a:r>
            <a:endParaRPr lang="en-US" altLang="ko-KR" sz="5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298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075320" y="1953757"/>
            <a:ext cx="2637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설문지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래픽 11" descr="남자 옆모습 단색으로 채워진">
            <a:extLst>
              <a:ext uri="{FF2B5EF4-FFF2-40B4-BE49-F238E27FC236}">
                <a16:creationId xmlns:a16="http://schemas.microsoft.com/office/drawing/2014/main" id="{2C7BA086-08D6-0B61-2526-68382F3B1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0398" y="2781300"/>
            <a:ext cx="2895600" cy="28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9DEE3-87E4-C98E-5173-A2038A7E9D65}"/>
              </a:ext>
            </a:extLst>
          </p:cNvPr>
          <p:cNvSpPr txBox="1"/>
          <p:nvPr/>
        </p:nvSpPr>
        <p:spPr>
          <a:xfrm>
            <a:off x="4353254" y="5540157"/>
            <a:ext cx="33298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5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남성</a:t>
            </a:r>
            <a:endParaRPr lang="en-US" altLang="ko-KR" sz="5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3CEB1-9310-D277-ECA9-E35B1C6441F3}"/>
              </a:ext>
            </a:extLst>
          </p:cNvPr>
          <p:cNvSpPr txBox="1"/>
          <p:nvPr/>
        </p:nvSpPr>
        <p:spPr>
          <a:xfrm>
            <a:off x="3493615" y="1198765"/>
            <a:ext cx="3329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F12EC-C7C9-6F79-25F9-A9D525C94BB1}"/>
              </a:ext>
            </a:extLst>
          </p:cNvPr>
          <p:cNvSpPr txBox="1"/>
          <p:nvPr/>
        </p:nvSpPr>
        <p:spPr>
          <a:xfrm>
            <a:off x="8153790" y="1134897"/>
            <a:ext cx="332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자취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월세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D4333B-EB4D-01B3-E446-7372642B5233}"/>
              </a:ext>
            </a:extLst>
          </p:cNvPr>
          <p:cNvSpPr txBox="1"/>
          <p:nvPr/>
        </p:nvSpPr>
        <p:spPr>
          <a:xfrm>
            <a:off x="11134216" y="3549987"/>
            <a:ext cx="332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과일 구입 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3289CC-2D7E-AE35-290C-66165CBEDF79}"/>
              </a:ext>
            </a:extLst>
          </p:cNvPr>
          <p:cNvSpPr txBox="1"/>
          <p:nvPr/>
        </p:nvSpPr>
        <p:spPr>
          <a:xfrm>
            <a:off x="7818405" y="2725948"/>
            <a:ext cx="3676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술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담배 즐겨함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7407D1-DD00-2AFA-E1F6-F3992EE33D94}"/>
              </a:ext>
            </a:extLst>
          </p:cNvPr>
          <p:cNvSpPr txBox="1"/>
          <p:nvPr/>
        </p:nvSpPr>
        <p:spPr>
          <a:xfrm>
            <a:off x="13936537" y="3092787"/>
            <a:ext cx="332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해외여행 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15784-19D1-3F5D-99B9-A867C57E5B5C}"/>
              </a:ext>
            </a:extLst>
          </p:cNvPr>
          <p:cNvSpPr txBox="1"/>
          <p:nvPr/>
        </p:nvSpPr>
        <p:spPr>
          <a:xfrm>
            <a:off x="13335000" y="1162244"/>
            <a:ext cx="4070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미성년 자녀 없음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ED8A89-32A3-7342-9A41-64BFF3143EE2}"/>
              </a:ext>
            </a:extLst>
          </p:cNvPr>
          <p:cNvSpPr txBox="1"/>
          <p:nvPr/>
        </p:nvSpPr>
        <p:spPr>
          <a:xfrm>
            <a:off x="8267539" y="3932846"/>
            <a:ext cx="2119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대학생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5C5CDD-8125-DD50-846D-CB4EB946F116}"/>
              </a:ext>
            </a:extLst>
          </p:cNvPr>
          <p:cNvSpPr txBox="1"/>
          <p:nvPr/>
        </p:nvSpPr>
        <p:spPr>
          <a:xfrm>
            <a:off x="14086468" y="4374026"/>
            <a:ext cx="3676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자차</a:t>
            </a:r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없음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AEFBB8-58BF-500B-E6C7-40BEC7A6F9FF}"/>
              </a:ext>
            </a:extLst>
          </p:cNvPr>
          <p:cNvSpPr txBox="1"/>
          <p:nvPr/>
        </p:nvSpPr>
        <p:spPr>
          <a:xfrm>
            <a:off x="10429592" y="4768993"/>
            <a:ext cx="257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반려동물 </a:t>
            </a:r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FF63C4-EB7A-208B-AE9F-2FA7341744B6}"/>
              </a:ext>
            </a:extLst>
          </p:cNvPr>
          <p:cNvSpPr txBox="1"/>
          <p:nvPr/>
        </p:nvSpPr>
        <p:spPr>
          <a:xfrm>
            <a:off x="11847462" y="2157163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OTT </a:t>
            </a:r>
            <a:r>
              <a:rPr lang="ko-KR" altLang="en-US" sz="40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구독중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0AC595-9128-3F31-F3CB-8E652BB0F2E8}"/>
              </a:ext>
            </a:extLst>
          </p:cNvPr>
          <p:cNvSpPr txBox="1"/>
          <p:nvPr/>
        </p:nvSpPr>
        <p:spPr>
          <a:xfrm>
            <a:off x="13469274" y="5330019"/>
            <a:ext cx="2574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보험 가입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2AF5EA-AAD8-29C0-DECA-F65860FD006E}"/>
              </a:ext>
            </a:extLst>
          </p:cNvPr>
          <p:cNvGrpSpPr/>
          <p:nvPr/>
        </p:nvGrpSpPr>
        <p:grpSpPr>
          <a:xfrm>
            <a:off x="5158559" y="7037102"/>
            <a:ext cx="12013872" cy="1954994"/>
            <a:chOff x="5576985" y="8217225"/>
            <a:chExt cx="10763250" cy="964876"/>
          </a:xfrm>
        </p:grpSpPr>
        <p:pic>
          <p:nvPicPr>
            <p:cNvPr id="35" name="Picture 7">
              <a:extLst>
                <a:ext uri="{FF2B5EF4-FFF2-40B4-BE49-F238E27FC236}">
                  <a16:creationId xmlns:a16="http://schemas.microsoft.com/office/drawing/2014/main" id="{193BC523-4F88-B282-DAD8-D8FB375A3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00A9020-05CC-A882-5AA4-F0AB2E1A22FF}"/>
                </a:ext>
              </a:extLst>
            </p:cNvPr>
            <p:cNvSpPr txBox="1"/>
            <p:nvPr/>
          </p:nvSpPr>
          <p:spPr>
            <a:xfrm>
              <a:off x="5576985" y="8337003"/>
              <a:ext cx="10763250" cy="729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전세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학원비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승용차 유지비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과일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반려동물 용품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관리비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항공료 등등 제외</a:t>
              </a:r>
              <a:r>
                <a:rPr lang="en-US" altLang="ko-KR" sz="4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0CB6D15-9E75-0F54-6746-5C2ADE1F4F61}"/>
              </a:ext>
            </a:extLst>
          </p:cNvPr>
          <p:cNvSpPr txBox="1"/>
          <p:nvPr/>
        </p:nvSpPr>
        <p:spPr>
          <a:xfrm>
            <a:off x="8598600" y="5767496"/>
            <a:ext cx="311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한의원 안 감</a:t>
            </a:r>
            <a:endParaRPr lang="en-US" altLang="ko-KR" sz="4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67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683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318203" y="1953757"/>
            <a:ext cx="26372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조정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E5D00-F81F-CC96-1298-DB8D98046D60}"/>
              </a:ext>
            </a:extLst>
          </p:cNvPr>
          <p:cNvGrpSpPr/>
          <p:nvPr/>
        </p:nvGrpSpPr>
        <p:grpSpPr>
          <a:xfrm>
            <a:off x="5538821" y="2740546"/>
            <a:ext cx="5638800" cy="1318169"/>
            <a:chOff x="5576985" y="8217225"/>
            <a:chExt cx="10763250" cy="964876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20783A2A-BB33-3BF5-1EC3-523208E5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A75B8-EC00-FF44-B062-D7C8E82BBC8E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검색 데이터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051A19-1FE8-E826-1902-78F8F274E2E3}"/>
              </a:ext>
            </a:extLst>
          </p:cNvPr>
          <p:cNvGrpSpPr/>
          <p:nvPr/>
        </p:nvGrpSpPr>
        <p:grpSpPr>
          <a:xfrm>
            <a:off x="11687106" y="2740545"/>
            <a:ext cx="5638800" cy="1318169"/>
            <a:chOff x="5576985" y="8217225"/>
            <a:chExt cx="10763250" cy="964876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F45EC88E-EF79-F051-DABB-BFB411D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6E237B-4D3F-8EAB-EAE1-54E6427E2EA2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언론 데이터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4" name="그림 23" descr="텍스트, 폰트, 로고, 그린이(가) 표시된 사진&#10;&#10;자동 생성된 설명">
            <a:extLst>
              <a:ext uri="{FF2B5EF4-FFF2-40B4-BE49-F238E27FC236}">
                <a16:creationId xmlns:a16="http://schemas.microsoft.com/office/drawing/2014/main" id="{979ABF03-77F6-1D7A-77DF-E852F5813C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390" r="17230" b="31916"/>
          <a:stretch/>
        </p:blipFill>
        <p:spPr>
          <a:xfrm>
            <a:off x="6057626" y="4353829"/>
            <a:ext cx="4724539" cy="1094993"/>
          </a:xfrm>
          <a:prstGeom prst="rect">
            <a:avLst/>
          </a:prstGeom>
        </p:spPr>
      </p:pic>
      <p:pic>
        <p:nvPicPr>
          <p:cNvPr id="30" name="그림 29" descr="스크린샷, 폰트, 그래픽, 텍스트이(가) 표시된 사진&#10;&#10;자동 생성된 설명">
            <a:extLst>
              <a:ext uri="{FF2B5EF4-FFF2-40B4-BE49-F238E27FC236}">
                <a16:creationId xmlns:a16="http://schemas.microsoft.com/office/drawing/2014/main" id="{0D0A2579-31C2-6FC1-7AE8-A00187E61F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15605" r="9478" b="10805"/>
          <a:stretch/>
        </p:blipFill>
        <p:spPr>
          <a:xfrm>
            <a:off x="6552996" y="6716128"/>
            <a:ext cx="3733800" cy="2202868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0D3B71A7-213C-17C4-187C-857C811E82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35760"/>
          <a:stretch/>
        </p:blipFill>
        <p:spPr>
          <a:xfrm>
            <a:off x="12271390" y="4376798"/>
            <a:ext cx="2245626" cy="1114425"/>
          </a:xfrm>
          <a:prstGeom prst="rect">
            <a:avLst/>
          </a:prstGeom>
        </p:spPr>
      </p:pic>
      <p:pic>
        <p:nvPicPr>
          <p:cNvPr id="43" name="그래픽 42">
            <a:extLst>
              <a:ext uri="{FF2B5EF4-FFF2-40B4-BE49-F238E27FC236}">
                <a16:creationId xmlns:a16="http://schemas.microsoft.com/office/drawing/2014/main" id="{C5D08669-C62C-D037-0DE5-B369250B202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42358"/>
          <a:stretch/>
        </p:blipFill>
        <p:spPr>
          <a:xfrm>
            <a:off x="13405005" y="7727929"/>
            <a:ext cx="2347054" cy="785857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3A95712E-02F7-B8CB-CC2F-EDABF4F1B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93123" y="5779222"/>
            <a:ext cx="2447785" cy="70189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62A9A5D-3794-5CD1-C72E-0453A71479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116" y="4521736"/>
            <a:ext cx="1742201" cy="78544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07DA037-CF99-03B0-DE40-CA01D0E6F87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t="30262" r="10408" b="30364"/>
          <a:stretch/>
        </p:blipFill>
        <p:spPr>
          <a:xfrm>
            <a:off x="12804216" y="6826437"/>
            <a:ext cx="3733800" cy="65998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99CB876-B8A3-BDBE-9162-F14F3FECC2CD}"/>
              </a:ext>
            </a:extLst>
          </p:cNvPr>
          <p:cNvSpPr txBox="1"/>
          <p:nvPr/>
        </p:nvSpPr>
        <p:spPr>
          <a:xfrm>
            <a:off x="8019785" y="5371437"/>
            <a:ext cx="8002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747744-AC43-5CD5-2623-62461801D3CE}"/>
              </a:ext>
            </a:extLst>
          </p:cNvPr>
          <p:cNvSpPr txBox="1"/>
          <p:nvPr/>
        </p:nvSpPr>
        <p:spPr>
          <a:xfrm>
            <a:off x="14112309" y="8397072"/>
            <a:ext cx="11176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83F917-12DE-B9D4-18B5-7C044912E89C}"/>
              </a:ext>
            </a:extLst>
          </p:cNvPr>
          <p:cNvSpPr txBox="1"/>
          <p:nvPr/>
        </p:nvSpPr>
        <p:spPr>
          <a:xfrm>
            <a:off x="5804553" y="915576"/>
            <a:ext cx="111652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기간 </a:t>
            </a:r>
            <a:r>
              <a:rPr lang="en-US" altLang="ko-KR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2022/01</a:t>
            </a:r>
            <a:r>
              <a:rPr lang="ko-KR" altLang="en-US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~</a:t>
            </a:r>
            <a:r>
              <a:rPr lang="ko-KR" altLang="en-US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7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2024/04</a:t>
            </a:r>
            <a:endParaRPr lang="en-US" altLang="ko-KR" sz="5000" dirty="0">
              <a:solidFill>
                <a:schemeClr val="accent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C5A3F-71ED-CCD3-BC87-11143B334D9C}"/>
              </a:ext>
            </a:extLst>
          </p:cNvPr>
          <p:cNvSpPr/>
          <p:nvPr/>
        </p:nvSpPr>
        <p:spPr>
          <a:xfrm>
            <a:off x="5438703" y="2552949"/>
            <a:ext cx="5869211" cy="6781800"/>
          </a:xfrm>
          <a:prstGeom prst="rect">
            <a:avLst/>
          </a:prstGeom>
          <a:noFill/>
          <a:ln w="101600">
            <a:solidFill>
              <a:srgbClr val="52A8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5A7BBB-C347-07AF-7E8B-746A74985708}"/>
              </a:ext>
            </a:extLst>
          </p:cNvPr>
          <p:cNvSpPr/>
          <p:nvPr/>
        </p:nvSpPr>
        <p:spPr>
          <a:xfrm>
            <a:off x="11571900" y="2552949"/>
            <a:ext cx="5869211" cy="6781800"/>
          </a:xfrm>
          <a:prstGeom prst="rect">
            <a:avLst/>
          </a:prstGeom>
          <a:noFill/>
          <a:ln w="101600">
            <a:solidFill>
              <a:srgbClr val="52A8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3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그림 6" descr="텍스트, 폰트, 로고, 그린이(가) 표시된 사진&#10;&#10;자동 생성된 설명">
            <a:extLst>
              <a:ext uri="{FF2B5EF4-FFF2-40B4-BE49-F238E27FC236}">
                <a16:creationId xmlns:a16="http://schemas.microsoft.com/office/drawing/2014/main" id="{2CA60057-64AC-EF2F-94DE-0CC3C73D15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8" t="34390" r="17230" b="31916"/>
          <a:stretch/>
        </p:blipFill>
        <p:spPr>
          <a:xfrm>
            <a:off x="12420600" y="1122591"/>
            <a:ext cx="4724539" cy="10949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B606BA-CEC1-56F1-4227-3F2DA93E2A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05" t="-12872" r="6373" b="28703"/>
          <a:stretch/>
        </p:blipFill>
        <p:spPr>
          <a:xfrm>
            <a:off x="14174006" y="1609927"/>
            <a:ext cx="2367334" cy="65669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755045-212B-1029-0732-E7695459A4E8}"/>
              </a:ext>
            </a:extLst>
          </p:cNvPr>
          <p:cNvSpPr txBox="1"/>
          <p:nvPr/>
        </p:nvSpPr>
        <p:spPr>
          <a:xfrm rot="5400000">
            <a:off x="14915083" y="8213988"/>
            <a:ext cx="8851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…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35459B2-90B4-6D0A-D9C9-7913DC74F394}"/>
              </a:ext>
            </a:extLst>
          </p:cNvPr>
          <p:cNvGrpSpPr/>
          <p:nvPr/>
        </p:nvGrpSpPr>
        <p:grpSpPr>
          <a:xfrm>
            <a:off x="990600" y="937515"/>
            <a:ext cx="5638800" cy="1318169"/>
            <a:chOff x="5576985" y="8217225"/>
            <a:chExt cx="10763250" cy="96487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E3B5106C-BA82-3285-813F-5522DE5DC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FC8FDC-BB4A-9561-8DF5-D23BAAA52D2F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검색 데이터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5A2F1B-F890-8AFE-324B-D3B51295326C}"/>
              </a:ext>
            </a:extLst>
          </p:cNvPr>
          <p:cNvSpPr/>
          <p:nvPr/>
        </p:nvSpPr>
        <p:spPr>
          <a:xfrm>
            <a:off x="2001511" y="8651012"/>
            <a:ext cx="14478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CF757E2-AAAA-DE24-83D8-7BD3BD3D3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5273" y="2552736"/>
            <a:ext cx="10248253" cy="6949107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CE914E0-FEC3-E67E-38B0-B1075FD76E51}"/>
              </a:ext>
            </a:extLst>
          </p:cNvPr>
          <p:cNvSpPr/>
          <p:nvPr/>
        </p:nvSpPr>
        <p:spPr>
          <a:xfrm>
            <a:off x="8910000" y="2491955"/>
            <a:ext cx="468000" cy="46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F6183F-FF7D-7D45-2F69-FE097A35486F}"/>
              </a:ext>
            </a:extLst>
          </p:cNvPr>
          <p:cNvSpPr txBox="1"/>
          <p:nvPr/>
        </p:nvSpPr>
        <p:spPr>
          <a:xfrm>
            <a:off x="8382806" y="1595285"/>
            <a:ext cx="149752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endParaRPr lang="en-US" altLang="ko-KR" sz="55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1EB241-900B-97EC-5E73-74773797FEA7}"/>
              </a:ext>
            </a:extLst>
          </p:cNvPr>
          <p:cNvSpPr/>
          <p:nvPr/>
        </p:nvSpPr>
        <p:spPr>
          <a:xfrm>
            <a:off x="5486400" y="5206744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6AFF70-B209-8557-68CB-063D1C127E90}"/>
              </a:ext>
            </a:extLst>
          </p:cNvPr>
          <p:cNvSpPr txBox="1"/>
          <p:nvPr/>
        </p:nvSpPr>
        <p:spPr>
          <a:xfrm>
            <a:off x="5190447" y="5652581"/>
            <a:ext cx="105990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50</a:t>
            </a:r>
            <a:endParaRPr lang="en-US" altLang="ko-KR" sz="55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57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BF6EACB-8B21-0096-8674-400334547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792643"/>
            <a:ext cx="14625583" cy="85874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30801D-14BE-11D4-5369-283FF923509A}"/>
              </a:ext>
            </a:extLst>
          </p:cNvPr>
          <p:cNvSpPr/>
          <p:nvPr/>
        </p:nvSpPr>
        <p:spPr>
          <a:xfrm>
            <a:off x="3657600" y="2628900"/>
            <a:ext cx="25146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69A744-1317-A0A2-E8E0-1A667E166E06}"/>
              </a:ext>
            </a:extLst>
          </p:cNvPr>
          <p:cNvSpPr/>
          <p:nvPr/>
        </p:nvSpPr>
        <p:spPr>
          <a:xfrm>
            <a:off x="1752600" y="1257300"/>
            <a:ext cx="1447800" cy="762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71BD55-15A1-7C0C-9C55-AB5B45B76905}"/>
              </a:ext>
            </a:extLst>
          </p:cNvPr>
          <p:cNvGrpSpPr/>
          <p:nvPr/>
        </p:nvGrpSpPr>
        <p:grpSpPr>
          <a:xfrm>
            <a:off x="12420600" y="1028700"/>
            <a:ext cx="5029200" cy="2819400"/>
            <a:chOff x="10878322" y="2544114"/>
            <a:chExt cx="5029200" cy="28194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9CB699-2919-1F40-B20A-9307F992C9AC}"/>
                </a:ext>
              </a:extLst>
            </p:cNvPr>
            <p:cNvSpPr/>
            <p:nvPr/>
          </p:nvSpPr>
          <p:spPr>
            <a:xfrm>
              <a:off x="10878322" y="2544114"/>
              <a:ext cx="5029200" cy="2819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 descr="스크린샷, 폰트, 그래픽, 텍스트이(가) 표시된 사진&#10;&#10;자동 생성된 설명">
              <a:extLst>
                <a:ext uri="{FF2B5EF4-FFF2-40B4-BE49-F238E27FC236}">
                  <a16:creationId xmlns:a16="http://schemas.microsoft.com/office/drawing/2014/main" id="{F914AB89-6643-6969-D6AA-4C8E1524B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5" t="15605" r="9478" b="10805"/>
            <a:stretch/>
          </p:blipFill>
          <p:spPr>
            <a:xfrm>
              <a:off x="11135123" y="2620314"/>
              <a:ext cx="4515597" cy="2664113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18BECA0-7DDF-5BF7-D956-251B1ADDF4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704"/>
          <a:stretch/>
        </p:blipFill>
        <p:spPr>
          <a:xfrm>
            <a:off x="14477498" y="4054667"/>
            <a:ext cx="2400635" cy="54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7886700"/>
            <a:ext cx="13716000" cy="4356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1892300"/>
            <a:ext cx="12700000" cy="749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1130300"/>
            <a:ext cx="3048000" cy="2870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3314700"/>
            <a:ext cx="825500" cy="88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774700"/>
            <a:ext cx="126619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8">
            <a:extLst>
              <a:ext uri="{FF2B5EF4-FFF2-40B4-BE49-F238E27FC236}">
                <a16:creationId xmlns:a16="http://schemas.microsoft.com/office/drawing/2014/main" id="{20442D9E-3218-91CB-7A5C-42523A432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400" y="698500"/>
            <a:ext cx="419100" cy="3175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240985A-3807-FA12-2ED0-8E8F1E7B5689}"/>
              </a:ext>
            </a:extLst>
          </p:cNvPr>
          <p:cNvSpPr txBox="1"/>
          <p:nvPr/>
        </p:nvSpPr>
        <p:spPr>
          <a:xfrm>
            <a:off x="2145991" y="600045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Data Analytics</a:t>
            </a:r>
            <a:endParaRPr lang="ko-KR" altLang="en-US" sz="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877E6F-3E86-B8ED-997B-C0F9DD6149DB}"/>
              </a:ext>
            </a:extLst>
          </p:cNvPr>
          <p:cNvSpPr txBox="1"/>
          <p:nvPr/>
        </p:nvSpPr>
        <p:spPr>
          <a:xfrm>
            <a:off x="4981433" y="2760063"/>
            <a:ext cx="1048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</a:t>
            </a:r>
            <a:endParaRPr lang="ko-KR" altLang="en-US" sz="7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830862-1A77-E8F7-3C19-6F8899D3986C}"/>
              </a:ext>
            </a:extLst>
          </p:cNvPr>
          <p:cNvSpPr txBox="1"/>
          <p:nvPr/>
        </p:nvSpPr>
        <p:spPr>
          <a:xfrm>
            <a:off x="6350498" y="2729924"/>
            <a:ext cx="72250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소비자물가지수란</a:t>
            </a:r>
            <a:r>
              <a:rPr lang="en-US" altLang="ko-KR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7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F043D7-9B0D-3A82-CE1B-E506BFFAC4E9}"/>
              </a:ext>
            </a:extLst>
          </p:cNvPr>
          <p:cNvSpPr txBox="1"/>
          <p:nvPr/>
        </p:nvSpPr>
        <p:spPr>
          <a:xfrm>
            <a:off x="4981433" y="4973844"/>
            <a:ext cx="1048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endParaRPr lang="ko-KR" altLang="en-US" sz="7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937A82-9ED6-F0DE-ED45-E31190EB9FED}"/>
              </a:ext>
            </a:extLst>
          </p:cNvPr>
          <p:cNvSpPr txBox="1"/>
          <p:nvPr/>
        </p:nvSpPr>
        <p:spPr>
          <a:xfrm>
            <a:off x="6350498" y="4943705"/>
            <a:ext cx="96263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맞춤형 체감물가지수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21BD53-C0B5-5AF6-302A-4376B3BEEE95}"/>
              </a:ext>
            </a:extLst>
          </p:cNvPr>
          <p:cNvSpPr txBox="1"/>
          <p:nvPr/>
        </p:nvSpPr>
        <p:spPr>
          <a:xfrm>
            <a:off x="4981433" y="7218812"/>
            <a:ext cx="10486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endParaRPr lang="ko-KR" altLang="en-US" sz="7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9E6343-41D6-B32F-0B64-1DEE5EE216C7}"/>
              </a:ext>
            </a:extLst>
          </p:cNvPr>
          <p:cNvSpPr txBox="1"/>
          <p:nvPr/>
        </p:nvSpPr>
        <p:spPr>
          <a:xfrm>
            <a:off x="6350498" y="7188673"/>
            <a:ext cx="61318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시사점과 한계점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025527" y="2247900"/>
            <a:ext cx="339067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동음이의어</a:t>
            </a:r>
            <a:endParaRPr lang="en-US" altLang="ko-KR" sz="55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6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2A2088-DD5C-1013-76C7-FA1DD11C1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273" y="1400354"/>
            <a:ext cx="11800586" cy="7371991"/>
          </a:xfrm>
          <a:prstGeom prst="rect">
            <a:avLst/>
          </a:prstGeom>
        </p:spPr>
      </p:pic>
      <p:sp>
        <p:nvSpPr>
          <p:cNvPr id="5" name="화살표: 위쪽 4">
            <a:extLst>
              <a:ext uri="{FF2B5EF4-FFF2-40B4-BE49-F238E27FC236}">
                <a16:creationId xmlns:a16="http://schemas.microsoft.com/office/drawing/2014/main" id="{B5F06FC2-EA81-7C44-4D6B-69F238856F8F}"/>
              </a:ext>
            </a:extLst>
          </p:cNvPr>
          <p:cNvSpPr/>
          <p:nvPr/>
        </p:nvSpPr>
        <p:spPr>
          <a:xfrm rot="18801486">
            <a:off x="6711440" y="5679230"/>
            <a:ext cx="1066800" cy="1524000"/>
          </a:xfrm>
          <a:prstGeom prst="up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300" y="2005067"/>
            <a:ext cx="8255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6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DF78C-7B22-821D-4BB0-C91FA626B845}"/>
              </a:ext>
            </a:extLst>
          </p:cNvPr>
          <p:cNvGrpSpPr/>
          <p:nvPr/>
        </p:nvGrpSpPr>
        <p:grpSpPr>
          <a:xfrm>
            <a:off x="990600" y="937515"/>
            <a:ext cx="5638800" cy="1318169"/>
            <a:chOff x="5576985" y="8217225"/>
            <a:chExt cx="10763250" cy="964876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9C722104-5D48-A9B2-D5B3-C64026F6B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ADAD03-EF2B-F6E5-4970-784BEB5BBA58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언론 데이터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4070A0D-1489-4FA1-192B-29772C5C0897}"/>
              </a:ext>
            </a:extLst>
          </p:cNvPr>
          <p:cNvSpPr txBox="1"/>
          <p:nvPr/>
        </p:nvSpPr>
        <p:spPr>
          <a:xfrm>
            <a:off x="11219734" y="2916135"/>
            <a:ext cx="5352747" cy="1938992"/>
          </a:xfrm>
          <a:prstGeom prst="rect">
            <a:avLst/>
          </a:prstGeom>
          <a:solidFill>
            <a:srgbClr val="52A8E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활용하여</a:t>
            </a:r>
            <a:endParaRPr lang="en-US" altLang="ko-KR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 </a:t>
            </a:r>
            <a:r>
              <a:rPr lang="ko-KR" altLang="en-US" sz="600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6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9" name="그림 28" descr="블랙, 어둠이(가) 표시된 사진&#10;&#10;자동 생성된 설명">
            <a:extLst>
              <a:ext uri="{FF2B5EF4-FFF2-40B4-BE49-F238E27FC236}">
                <a16:creationId xmlns:a16="http://schemas.microsoft.com/office/drawing/2014/main" id="{EF4EFEE0-2359-84CA-4E1E-5457464FA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770" y="4619155"/>
            <a:ext cx="6667500" cy="28670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CD1DDF-FDDB-9BBA-E9BD-019BA34DCD19}"/>
              </a:ext>
            </a:extLst>
          </p:cNvPr>
          <p:cNvSpPr txBox="1"/>
          <p:nvPr/>
        </p:nvSpPr>
        <p:spPr>
          <a:xfrm>
            <a:off x="10295121" y="7111197"/>
            <a:ext cx="72019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,requests,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urllib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등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 descr="텍스트, 버스, 스크린샷, 디자인이(가) 표시된 사진&#10;&#10;자동 생성된 설명">
            <a:extLst>
              <a:ext uri="{FF2B5EF4-FFF2-40B4-BE49-F238E27FC236}">
                <a16:creationId xmlns:a16="http://schemas.microsoft.com/office/drawing/2014/main" id="{E23FC5F2-EF89-023E-16DD-2F0B5C6CCD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07" y="2834813"/>
            <a:ext cx="8530164" cy="5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F250B06-8F50-8DCC-9705-2033C3659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2621546"/>
            <a:ext cx="16954500" cy="9887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F34279-135A-7540-A028-474944847DBD}"/>
              </a:ext>
            </a:extLst>
          </p:cNvPr>
          <p:cNvSpPr txBox="1"/>
          <p:nvPr/>
        </p:nvSpPr>
        <p:spPr>
          <a:xfrm>
            <a:off x="8572500" y="4322335"/>
            <a:ext cx="42033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검색어 지정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F8ADBB-A6D5-68D6-4913-6BADE1DAE55A}"/>
              </a:ext>
            </a:extLst>
          </p:cNvPr>
          <p:cNvSpPr txBox="1"/>
          <p:nvPr/>
        </p:nvSpPr>
        <p:spPr>
          <a:xfrm>
            <a:off x="6591301" y="6074125"/>
            <a:ext cx="1032686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동영상이 포함된 뉴스만 가져오기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DBE8CC-4953-B565-1054-15E561A75C79}"/>
              </a:ext>
            </a:extLst>
          </p:cNvPr>
          <p:cNvSpPr txBox="1"/>
          <p:nvPr/>
        </p:nvSpPr>
        <p:spPr>
          <a:xfrm>
            <a:off x="14577624" y="7818638"/>
            <a:ext cx="210346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 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15A99-5944-1689-BDD6-B01E37B84C51}"/>
              </a:ext>
            </a:extLst>
          </p:cNvPr>
          <p:cNvSpPr txBox="1"/>
          <p:nvPr/>
        </p:nvSpPr>
        <p:spPr>
          <a:xfrm>
            <a:off x="1143000" y="964928"/>
            <a:ext cx="725711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 err="1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베이스 </a:t>
            </a:r>
            <a:r>
              <a:rPr lang="en-US" altLang="ko-KR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</a:t>
            </a:r>
            <a:endParaRPr lang="ko-KR" altLang="en-US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45DDA8-33E5-5E7B-3D6F-04A3A35C4383}"/>
              </a:ext>
            </a:extLst>
          </p:cNvPr>
          <p:cNvSpPr/>
          <p:nvPr/>
        </p:nvSpPr>
        <p:spPr>
          <a:xfrm>
            <a:off x="8305800" y="2603003"/>
            <a:ext cx="1939557" cy="35117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FB44B3-721C-0F5E-CC7A-16E559A8CF09}"/>
              </a:ext>
            </a:extLst>
          </p:cNvPr>
          <p:cNvSpPr/>
          <p:nvPr/>
        </p:nvSpPr>
        <p:spPr>
          <a:xfrm>
            <a:off x="15087600" y="2579447"/>
            <a:ext cx="2573721" cy="37473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A18308-AB1B-0CDA-F667-FABACF541CF6}"/>
              </a:ext>
            </a:extLst>
          </p:cNvPr>
          <p:cNvSpPr/>
          <p:nvPr/>
        </p:nvSpPr>
        <p:spPr>
          <a:xfrm>
            <a:off x="626679" y="2916139"/>
            <a:ext cx="1447800" cy="351176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3013B7-55EF-AF2F-CA89-8EB10933223F}"/>
              </a:ext>
            </a:extLst>
          </p:cNvPr>
          <p:cNvSpPr/>
          <p:nvPr/>
        </p:nvSpPr>
        <p:spPr>
          <a:xfrm>
            <a:off x="12299423" y="2603003"/>
            <a:ext cx="1187227" cy="35117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2EE1F7A-84E4-9C8D-35AF-B955A5696CD3}"/>
              </a:ext>
            </a:extLst>
          </p:cNvPr>
          <p:cNvSpPr/>
          <p:nvPr/>
        </p:nvSpPr>
        <p:spPr>
          <a:xfrm>
            <a:off x="1143000" y="4067503"/>
            <a:ext cx="7010400" cy="14940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&amp;query = {query}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20AD33D-52D9-6BA1-9104-341CD3F56E5A}"/>
              </a:ext>
            </a:extLst>
          </p:cNvPr>
          <p:cNvSpPr/>
          <p:nvPr/>
        </p:nvSpPr>
        <p:spPr>
          <a:xfrm>
            <a:off x="1143001" y="5802870"/>
            <a:ext cx="5029200" cy="1494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&amp;photo = 2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1B5F544-39F5-4916-9DD7-3A1ECD371A09}"/>
              </a:ext>
            </a:extLst>
          </p:cNvPr>
          <p:cNvSpPr/>
          <p:nvPr/>
        </p:nvSpPr>
        <p:spPr>
          <a:xfrm>
            <a:off x="1143000" y="7540976"/>
            <a:ext cx="13106400" cy="149404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&amp;ds={</a:t>
            </a:r>
            <a:r>
              <a:rPr lang="en-US" altLang="ko-KR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start_date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}&amp;de={</a:t>
            </a:r>
            <a:r>
              <a:rPr lang="en-US" altLang="ko-KR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end_date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}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79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5BDEF29-62AE-41DA-373B-0C645EDB69D1}"/>
              </a:ext>
            </a:extLst>
          </p:cNvPr>
          <p:cNvSpPr txBox="1"/>
          <p:nvPr/>
        </p:nvSpPr>
        <p:spPr>
          <a:xfrm>
            <a:off x="1466850" y="889337"/>
            <a:ext cx="15354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</a:t>
            </a:r>
            <a:r>
              <a:rPr lang="ko-KR" altLang="en-US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개월을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4</a:t>
            </a:r>
            <a:r>
              <a:rPr lang="ko-KR" altLang="en-US" sz="60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개월씩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7</a:t>
            </a:r>
            <a:r>
              <a:rPr lang="ko-KR" altLang="en-US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분할하여</a:t>
            </a:r>
            <a:r>
              <a:rPr lang="en-US" altLang="ko-KR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60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r>
              <a:rPr lang="ko-KR" altLang="en-US" sz="6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진행</a:t>
            </a:r>
            <a:endParaRPr lang="en-US" altLang="ko-KR" sz="6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F087C8E-53E2-ABEE-F381-BFED4BCA3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71700"/>
            <a:ext cx="13025460" cy="69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76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025527" y="2247900"/>
            <a:ext cx="339067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동음이의어</a:t>
            </a:r>
            <a:endParaRPr lang="en-US" altLang="ko-KR" sz="55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처리</a:t>
            </a:r>
            <a:endParaRPr lang="en-US" altLang="ko-KR" sz="6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005067"/>
            <a:ext cx="825500" cy="88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F680DF3-9B9E-65F7-A6BB-976CD29FBA6E}"/>
              </a:ext>
            </a:extLst>
          </p:cNvPr>
          <p:cNvGrpSpPr/>
          <p:nvPr/>
        </p:nvGrpSpPr>
        <p:grpSpPr>
          <a:xfrm>
            <a:off x="7620000" y="937514"/>
            <a:ext cx="8382000" cy="2232418"/>
            <a:chOff x="5576985" y="8217225"/>
            <a:chExt cx="10763250" cy="1634090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CA7E8EB-52E7-3CA8-313B-79F42D5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92F66-2EBF-832A-F6C5-9E331D1E2184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1531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Chat-GPT </a:t>
              </a:r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7FCC61-803A-14FA-142A-6E06A49E7CA1}"/>
              </a:ext>
            </a:extLst>
          </p:cNvPr>
          <p:cNvGrpSpPr/>
          <p:nvPr/>
        </p:nvGrpSpPr>
        <p:grpSpPr>
          <a:xfrm>
            <a:off x="7620000" y="2900592"/>
            <a:ext cx="8382000" cy="1318169"/>
            <a:chOff x="5576985" y="8217225"/>
            <a:chExt cx="10763250" cy="964876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A716477B-2245-5CB9-C17F-254CAE47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7F5F13-2B22-1793-B9EC-BB152E6828DE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5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facebook</a:t>
              </a:r>
              <a:r>
                <a:rPr lang="en-US" altLang="ko-KR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en-US" altLang="ko-KR" sz="65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bart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9EDC56-C669-A40F-D63D-D291C2828CBD}"/>
              </a:ext>
            </a:extLst>
          </p:cNvPr>
          <p:cNvGrpSpPr/>
          <p:nvPr/>
        </p:nvGrpSpPr>
        <p:grpSpPr>
          <a:xfrm>
            <a:off x="7543800" y="5083466"/>
            <a:ext cx="9372600" cy="1318169"/>
            <a:chOff x="5576985" y="8217225"/>
            <a:chExt cx="10763251" cy="964876"/>
          </a:xfrm>
        </p:grpSpPr>
        <p:pic>
          <p:nvPicPr>
            <p:cNvPr id="16" name="Picture 7">
              <a:extLst>
                <a:ext uri="{FF2B5EF4-FFF2-40B4-BE49-F238E27FC236}">
                  <a16:creationId xmlns:a16="http://schemas.microsoft.com/office/drawing/2014/main" id="{F1A8A189-C1FA-1A59-9B5C-E97FE136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E94662-31AB-676A-2A96-78A8F4F9E14B}"/>
                </a:ext>
              </a:extLst>
            </p:cNvPr>
            <p:cNvSpPr txBox="1"/>
            <p:nvPr/>
          </p:nvSpPr>
          <p:spPr>
            <a:xfrm>
              <a:off x="5576985" y="8319362"/>
              <a:ext cx="10763251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키워드 기반 텍스트 분류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A8A4FBF-7463-5755-0429-BC7CDF720009}"/>
              </a:ext>
            </a:extLst>
          </p:cNvPr>
          <p:cNvGrpSpPr/>
          <p:nvPr/>
        </p:nvGrpSpPr>
        <p:grpSpPr>
          <a:xfrm>
            <a:off x="7620000" y="7909697"/>
            <a:ext cx="8382000" cy="1318169"/>
            <a:chOff x="5576985" y="8217225"/>
            <a:chExt cx="10763250" cy="964876"/>
          </a:xfrm>
        </p:grpSpPr>
        <p:pic>
          <p:nvPicPr>
            <p:cNvPr id="20" name="Picture 7">
              <a:extLst>
                <a:ext uri="{FF2B5EF4-FFF2-40B4-BE49-F238E27FC236}">
                  <a16:creationId xmlns:a16="http://schemas.microsoft.com/office/drawing/2014/main" id="{EFD4D979-7D43-DCF0-9B44-E22A469C1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55348DF-3F03-F105-32F4-80FB60D04D8D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번역해서 분류하기</a:t>
              </a:r>
              <a:endParaRPr lang="en-US" altLang="ko-KR" sz="6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0E777F6-1659-B9BF-8F2F-588841C03865}"/>
              </a:ext>
            </a:extLst>
          </p:cNvPr>
          <p:cNvSpPr/>
          <p:nvPr/>
        </p:nvSpPr>
        <p:spPr>
          <a:xfrm>
            <a:off x="11391900" y="6527434"/>
            <a:ext cx="838200" cy="1130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102F114E-8785-68B3-FE23-02AE84541299}"/>
              </a:ext>
            </a:extLst>
          </p:cNvPr>
          <p:cNvSpPr/>
          <p:nvPr/>
        </p:nvSpPr>
        <p:spPr>
          <a:xfrm>
            <a:off x="15167004" y="457200"/>
            <a:ext cx="1219200" cy="1176265"/>
          </a:xfrm>
          <a:prstGeom prst="mathMultiply">
            <a:avLst>
              <a:gd name="adj1" fmla="val 14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2C2E8AEE-14B7-5039-B7D8-37763AB4DED2}"/>
              </a:ext>
            </a:extLst>
          </p:cNvPr>
          <p:cNvSpPr/>
          <p:nvPr/>
        </p:nvSpPr>
        <p:spPr>
          <a:xfrm>
            <a:off x="15167004" y="2311681"/>
            <a:ext cx="1219200" cy="1176265"/>
          </a:xfrm>
          <a:prstGeom prst="mathMultiply">
            <a:avLst>
              <a:gd name="adj1" fmla="val 1478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14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F680DF3-9B9E-65F7-A6BB-976CD29FBA6E}"/>
              </a:ext>
            </a:extLst>
          </p:cNvPr>
          <p:cNvGrpSpPr/>
          <p:nvPr/>
        </p:nvGrpSpPr>
        <p:grpSpPr>
          <a:xfrm>
            <a:off x="1319220" y="3215022"/>
            <a:ext cx="8534400" cy="1318169"/>
            <a:chOff x="5774047" y="8217225"/>
            <a:chExt cx="10958945" cy="96487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CA7E8EB-52E7-3CA8-313B-79F42D5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92F66-2EBF-832A-F6C5-9E331D1E2184}"/>
                </a:ext>
              </a:extLst>
            </p:cNvPr>
            <p:cNvSpPr txBox="1"/>
            <p:nvPr/>
          </p:nvSpPr>
          <p:spPr>
            <a:xfrm>
              <a:off x="5969742" y="8338957"/>
              <a:ext cx="10763250" cy="687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Chat-GPT </a:t>
              </a:r>
              <a:r>
                <a:rPr lang="ko-KR" altLang="en-US" sz="5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활용</a:t>
              </a:r>
              <a:endParaRPr lang="en-US" altLang="ko-KR" sz="5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A92579-D899-B934-614B-47954289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80" y="4548335"/>
            <a:ext cx="7721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래픽 25" descr="데이터베이스">
            <a:extLst>
              <a:ext uri="{FF2B5EF4-FFF2-40B4-BE49-F238E27FC236}">
                <a16:creationId xmlns:a16="http://schemas.microsoft.com/office/drawing/2014/main" id="{5629821C-9C2C-DFBC-0BB0-FF205C639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9402" y="1049188"/>
            <a:ext cx="1675265" cy="167526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D18917-99EB-7365-95FC-54DC87C1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274" y="3215022"/>
            <a:ext cx="1871061" cy="16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9506541-3FE1-8AC4-F55B-FBB82555842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0" t="21947" r="21974" b="20041"/>
          <a:stretch/>
        </p:blipFill>
        <p:spPr>
          <a:xfrm>
            <a:off x="15399053" y="7483894"/>
            <a:ext cx="1675266" cy="17833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6F0728A-BFF3-EFEE-51F4-47585EC9F2F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76" t="19477" r="25527" b="24308"/>
          <a:stretch/>
        </p:blipFill>
        <p:spPr>
          <a:xfrm>
            <a:off x="10824978" y="5232657"/>
            <a:ext cx="1871061" cy="2133600"/>
          </a:xfrm>
          <a:prstGeom prst="rect">
            <a:avLst/>
          </a:prstGeom>
        </p:spPr>
      </p:pic>
      <p:sp>
        <p:nvSpPr>
          <p:cNvPr id="39" name="화살표: 굽음 38">
            <a:extLst>
              <a:ext uri="{FF2B5EF4-FFF2-40B4-BE49-F238E27FC236}">
                <a16:creationId xmlns:a16="http://schemas.microsoft.com/office/drawing/2014/main" id="{01C3720E-2444-DAAD-4FA9-93B73C5E50B2}"/>
              </a:ext>
            </a:extLst>
          </p:cNvPr>
          <p:cNvSpPr/>
          <p:nvPr/>
        </p:nvSpPr>
        <p:spPr>
          <a:xfrm rot="5400000">
            <a:off x="13801682" y="422723"/>
            <a:ext cx="1322868" cy="3933453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화살표: 굽음 42">
            <a:extLst>
              <a:ext uri="{FF2B5EF4-FFF2-40B4-BE49-F238E27FC236}">
                <a16:creationId xmlns:a16="http://schemas.microsoft.com/office/drawing/2014/main" id="{859477B8-1F92-0676-BCBE-9A8F835EAD14}"/>
              </a:ext>
            </a:extLst>
          </p:cNvPr>
          <p:cNvSpPr/>
          <p:nvPr/>
        </p:nvSpPr>
        <p:spPr>
          <a:xfrm rot="16200000" flipH="1">
            <a:off x="12300623" y="2606792"/>
            <a:ext cx="1322869" cy="3984718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화살표: 굽음 43">
            <a:extLst>
              <a:ext uri="{FF2B5EF4-FFF2-40B4-BE49-F238E27FC236}">
                <a16:creationId xmlns:a16="http://schemas.microsoft.com/office/drawing/2014/main" id="{86D7020C-DC85-C000-FDBF-6CE55E89D38B}"/>
              </a:ext>
            </a:extLst>
          </p:cNvPr>
          <p:cNvSpPr/>
          <p:nvPr/>
        </p:nvSpPr>
        <p:spPr>
          <a:xfrm rot="5400000">
            <a:off x="14200887" y="5007161"/>
            <a:ext cx="1259634" cy="3198278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9805F-63AD-FB79-365B-8EDCCB1AF434}"/>
              </a:ext>
            </a:extLst>
          </p:cNvPr>
          <p:cNvSpPr txBox="1"/>
          <p:nvPr/>
        </p:nvSpPr>
        <p:spPr>
          <a:xfrm>
            <a:off x="1152612" y="1067340"/>
            <a:ext cx="374333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번째 </a:t>
            </a:r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</a:t>
            </a:r>
            <a:endParaRPr lang="en-US" altLang="ko-KR" sz="6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563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F680DF3-9B9E-65F7-A6BB-976CD29FBA6E}"/>
              </a:ext>
            </a:extLst>
          </p:cNvPr>
          <p:cNvGrpSpPr/>
          <p:nvPr/>
        </p:nvGrpSpPr>
        <p:grpSpPr>
          <a:xfrm>
            <a:off x="4954064" y="2866410"/>
            <a:ext cx="8497098" cy="1318169"/>
            <a:chOff x="5774047" y="8217225"/>
            <a:chExt cx="10911046" cy="96487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CA7E8EB-52E7-3CA8-313B-79F42D5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92F66-2EBF-832A-F6C5-9E331D1E2184}"/>
                </a:ext>
              </a:extLst>
            </p:cNvPr>
            <p:cNvSpPr txBox="1"/>
            <p:nvPr/>
          </p:nvSpPr>
          <p:spPr>
            <a:xfrm>
              <a:off x="5921843" y="8329835"/>
              <a:ext cx="10763250" cy="743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facebook</a:t>
              </a:r>
              <a:r>
                <a:rPr lang="en-US" altLang="ko-KR" sz="6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en-US" altLang="ko-KR" sz="60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bart</a:t>
              </a:r>
              <a:endPara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515323B-A95D-A88E-30FD-F5686F6A7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882" y="4762500"/>
            <a:ext cx="12600646" cy="3986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9E8297-8688-EDFE-56AA-FEB8C03025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92" y="2707244"/>
            <a:ext cx="3370190" cy="33701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E27F3E-C6D4-E709-8C2E-DB0B8C560353}"/>
              </a:ext>
            </a:extLst>
          </p:cNvPr>
          <p:cNvSpPr txBox="1"/>
          <p:nvPr/>
        </p:nvSpPr>
        <p:spPr>
          <a:xfrm>
            <a:off x="1152612" y="1067340"/>
            <a:ext cx="374333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 </a:t>
            </a:r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시도</a:t>
            </a:r>
            <a:endParaRPr lang="en-US" altLang="ko-KR" sz="6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153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F680DF3-9B9E-65F7-A6BB-976CD29FBA6E}"/>
              </a:ext>
            </a:extLst>
          </p:cNvPr>
          <p:cNvGrpSpPr/>
          <p:nvPr/>
        </p:nvGrpSpPr>
        <p:grpSpPr>
          <a:xfrm>
            <a:off x="761639" y="2463259"/>
            <a:ext cx="8815917" cy="1015663"/>
            <a:chOff x="5774047" y="8217224"/>
            <a:chExt cx="10945107" cy="96487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CA7E8EB-52E7-3CA8-313B-79F42D57C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4"/>
              <a:ext cx="10380354" cy="96487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92F66-2EBF-832A-F6C5-9E331D1E2184}"/>
                </a:ext>
              </a:extLst>
            </p:cNvPr>
            <p:cNvSpPr txBox="1"/>
            <p:nvPr/>
          </p:nvSpPr>
          <p:spPr>
            <a:xfrm>
              <a:off x="5955904" y="8319364"/>
              <a:ext cx="10763250" cy="735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키워드 기반 텍스트 분류</a:t>
              </a:r>
              <a:endPara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B3CD16-083F-8C49-49B0-A0B282239D20}"/>
              </a:ext>
            </a:extLst>
          </p:cNvPr>
          <p:cNvGrpSpPr/>
          <p:nvPr/>
        </p:nvGrpSpPr>
        <p:grpSpPr>
          <a:xfrm>
            <a:off x="11799785" y="5143499"/>
            <a:ext cx="5421415" cy="1066805"/>
            <a:chOff x="5774047" y="8217225"/>
            <a:chExt cx="10924638" cy="872026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3B496D76-FF87-D802-CAF6-3A8ED7E2F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87202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441642-65E9-5658-DE22-C3A11C0B6BD8}"/>
                </a:ext>
              </a:extLst>
            </p:cNvPr>
            <p:cNvSpPr txBox="1"/>
            <p:nvPr/>
          </p:nvSpPr>
          <p:spPr>
            <a:xfrm>
              <a:off x="5935434" y="8333870"/>
              <a:ext cx="10763251" cy="630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번역 후 분류</a:t>
              </a:r>
              <a:endParaRPr lang="en-US" altLang="ko-KR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D2406DE-7ED2-F1B9-50A8-C9CC79689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56" y="3791240"/>
            <a:ext cx="9247132" cy="217643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50ADC8E-8B27-7DB0-7455-EF8DFC1DB0AA}"/>
              </a:ext>
            </a:extLst>
          </p:cNvPr>
          <p:cNvSpPr/>
          <p:nvPr/>
        </p:nvSpPr>
        <p:spPr>
          <a:xfrm rot="2666898">
            <a:off x="10292055" y="5312484"/>
            <a:ext cx="1295400" cy="784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D483B85-A4AA-688A-6204-6FEEB8B99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896" y="6626776"/>
            <a:ext cx="11355385" cy="2505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12A67D-674C-7444-3FB8-96F6316CC0FB}"/>
              </a:ext>
            </a:extLst>
          </p:cNvPr>
          <p:cNvSpPr txBox="1"/>
          <p:nvPr/>
        </p:nvSpPr>
        <p:spPr>
          <a:xfrm>
            <a:off x="9577556" y="2446025"/>
            <a:ext cx="3172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번역할 데이터 양을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분의 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줄임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DEC8D-655A-AC0F-D624-98EC9BD24ADC}"/>
              </a:ext>
            </a:extLst>
          </p:cNvPr>
          <p:cNvSpPr txBox="1"/>
          <p:nvPr/>
        </p:nvSpPr>
        <p:spPr>
          <a:xfrm>
            <a:off x="1152612" y="1067340"/>
            <a:ext cx="292580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</a:t>
            </a:r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6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017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점수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pic>
        <p:nvPicPr>
          <p:cNvPr id="11" name="그래픽 10" descr="신문 단색으로 채워진">
            <a:extLst>
              <a:ext uri="{FF2B5EF4-FFF2-40B4-BE49-F238E27FC236}">
                <a16:creationId xmlns:a16="http://schemas.microsoft.com/office/drawing/2014/main" id="{98DB33CC-228F-661E-340F-FDB660D7D5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7198" y="2282653"/>
            <a:ext cx="1626848" cy="16268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6711C-1257-54EC-B8C2-3B62A8894F56}"/>
              </a:ext>
            </a:extLst>
          </p:cNvPr>
          <p:cNvSpPr txBox="1"/>
          <p:nvPr/>
        </p:nvSpPr>
        <p:spPr>
          <a:xfrm>
            <a:off x="6641189" y="2588245"/>
            <a:ext cx="2255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기사 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9411B51-D6CD-98BC-6869-9AE1CA282A3B}"/>
              </a:ext>
            </a:extLst>
          </p:cNvPr>
          <p:cNvCxnSpPr>
            <a:cxnSpLocks/>
          </p:cNvCxnSpPr>
          <p:nvPr/>
        </p:nvCxnSpPr>
        <p:spPr>
          <a:xfrm>
            <a:off x="5040989" y="2282653"/>
            <a:ext cx="609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05EDFF-2E2D-958F-7839-E0E3D1791333}"/>
              </a:ext>
            </a:extLst>
          </p:cNvPr>
          <p:cNvCxnSpPr>
            <a:cxnSpLocks/>
          </p:cNvCxnSpPr>
          <p:nvPr/>
        </p:nvCxnSpPr>
        <p:spPr>
          <a:xfrm>
            <a:off x="5040989" y="3909501"/>
            <a:ext cx="609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AC7589-586F-8723-3E11-2FFA88AD1D56}"/>
              </a:ext>
            </a:extLst>
          </p:cNvPr>
          <p:cNvCxnSpPr>
            <a:cxnSpLocks/>
          </p:cNvCxnSpPr>
          <p:nvPr/>
        </p:nvCxnSpPr>
        <p:spPr>
          <a:xfrm>
            <a:off x="5040989" y="5502729"/>
            <a:ext cx="609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81DE3CE-DE8A-6932-4113-0B0A84F4DE75}"/>
              </a:ext>
            </a:extLst>
          </p:cNvPr>
          <p:cNvCxnSpPr>
            <a:cxnSpLocks/>
          </p:cNvCxnSpPr>
          <p:nvPr/>
        </p:nvCxnSpPr>
        <p:spPr>
          <a:xfrm>
            <a:off x="5040989" y="7102929"/>
            <a:ext cx="6096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신문 단색으로 채워진">
            <a:extLst>
              <a:ext uri="{FF2B5EF4-FFF2-40B4-BE49-F238E27FC236}">
                <a16:creationId xmlns:a16="http://schemas.microsoft.com/office/drawing/2014/main" id="{73159EED-DDA5-0420-61C0-174A34E23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7198" y="3902529"/>
            <a:ext cx="1626848" cy="1626848"/>
          </a:xfrm>
          <a:prstGeom prst="rect">
            <a:avLst/>
          </a:prstGeom>
        </p:spPr>
      </p:pic>
      <p:pic>
        <p:nvPicPr>
          <p:cNvPr id="25" name="그래픽 24" descr="신문 단색으로 채워진">
            <a:extLst>
              <a:ext uri="{FF2B5EF4-FFF2-40B4-BE49-F238E27FC236}">
                <a16:creationId xmlns:a16="http://schemas.microsoft.com/office/drawing/2014/main" id="{131EBCD5-D163-B000-C84F-839EE9F6A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7198" y="5476081"/>
            <a:ext cx="1626848" cy="16268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520250-1A77-B45E-7029-2C141582A745}"/>
              </a:ext>
            </a:extLst>
          </p:cNvPr>
          <p:cNvSpPr txBox="1"/>
          <p:nvPr/>
        </p:nvSpPr>
        <p:spPr>
          <a:xfrm>
            <a:off x="6641189" y="4181472"/>
            <a:ext cx="2255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기사 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50104B-46E5-4CE5-B8B2-C2BE825CEECC}"/>
              </a:ext>
            </a:extLst>
          </p:cNvPr>
          <p:cNvSpPr txBox="1"/>
          <p:nvPr/>
        </p:nvSpPr>
        <p:spPr>
          <a:xfrm>
            <a:off x="6641189" y="5757602"/>
            <a:ext cx="22557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기사 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DF8EFA0-54A1-FD95-ADAC-6E139C95ABB1}"/>
              </a:ext>
            </a:extLst>
          </p:cNvPr>
          <p:cNvCxnSpPr>
            <a:cxnSpLocks/>
          </p:cNvCxnSpPr>
          <p:nvPr/>
        </p:nvCxnSpPr>
        <p:spPr>
          <a:xfrm>
            <a:off x="9242875" y="2247900"/>
            <a:ext cx="0" cy="48550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B2A23FD-0404-F697-C520-190B1A752666}"/>
              </a:ext>
            </a:extLst>
          </p:cNvPr>
          <p:cNvSpPr txBox="1"/>
          <p:nvPr/>
        </p:nvSpPr>
        <p:spPr>
          <a:xfrm>
            <a:off x="9577930" y="2537950"/>
            <a:ext cx="10903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A7327F-6D83-3D65-2F15-4A57A6F06532}"/>
              </a:ext>
            </a:extLst>
          </p:cNvPr>
          <p:cNvSpPr txBox="1"/>
          <p:nvPr/>
        </p:nvSpPr>
        <p:spPr>
          <a:xfrm>
            <a:off x="9577930" y="4104527"/>
            <a:ext cx="10903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1B20D7-C7B3-8934-2423-1E556C92317A}"/>
              </a:ext>
            </a:extLst>
          </p:cNvPr>
          <p:cNvSpPr txBox="1"/>
          <p:nvPr/>
        </p:nvSpPr>
        <p:spPr>
          <a:xfrm>
            <a:off x="9577930" y="5680657"/>
            <a:ext cx="109036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2DF7EEC-A0ED-AD6D-AB2C-B2C3D47B15E6}"/>
              </a:ext>
            </a:extLst>
          </p:cNvPr>
          <p:cNvGrpSpPr/>
          <p:nvPr/>
        </p:nvGrpSpPr>
        <p:grpSpPr>
          <a:xfrm>
            <a:off x="4985362" y="995018"/>
            <a:ext cx="6207253" cy="1145120"/>
            <a:chOff x="5576985" y="8217225"/>
            <a:chExt cx="10763250" cy="964876"/>
          </a:xfrm>
        </p:grpSpPr>
        <p:pic>
          <p:nvPicPr>
            <p:cNvPr id="39" name="Picture 7">
              <a:extLst>
                <a:ext uri="{FF2B5EF4-FFF2-40B4-BE49-F238E27FC236}">
                  <a16:creationId xmlns:a16="http://schemas.microsoft.com/office/drawing/2014/main" id="{180EFA3B-CDCD-189F-DBE8-53E4BE615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7CFBA7-2038-841A-6BCD-4E772B40B538}"/>
                </a:ext>
              </a:extLst>
            </p:cNvPr>
            <p:cNvSpPr txBox="1"/>
            <p:nvPr/>
          </p:nvSpPr>
          <p:spPr>
            <a:xfrm>
              <a:off x="5576985" y="8319364"/>
              <a:ext cx="10763250" cy="790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r>
                <a:rPr lang="ko-KR" altLang="en-US" sz="5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 사과 언급</a:t>
              </a:r>
              <a:endParaRPr lang="en-US" altLang="ko-KR" sz="5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0EB65FDC-0035-7A5B-3791-B20313D69F0C}"/>
              </a:ext>
            </a:extLst>
          </p:cNvPr>
          <p:cNvSpPr/>
          <p:nvPr/>
        </p:nvSpPr>
        <p:spPr>
          <a:xfrm>
            <a:off x="11300469" y="4457700"/>
            <a:ext cx="609600" cy="4572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586961-444C-749D-92B2-43CAD7B4B8BB}"/>
                  </a:ext>
                </a:extLst>
              </p:cNvPr>
              <p:cNvSpPr txBox="1"/>
              <p:nvPr/>
            </p:nvSpPr>
            <p:spPr>
              <a:xfrm>
                <a:off x="11948840" y="2471097"/>
                <a:ext cx="1495922" cy="1249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7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√</m:t>
                      </m:r>
                      <m:r>
                        <a:rPr lang="en-US" altLang="ko-KR" sz="7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1</m:t>
                      </m:r>
                    </m:oMath>
                  </m:oMathPara>
                </a14:m>
                <a:endParaRPr lang="ko-KR" altLang="en-US" sz="7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586961-444C-749D-92B2-43CAD7B4B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840" y="2471097"/>
                <a:ext cx="1495922" cy="12499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E1D8CA-F375-FF81-63B3-F876CD8D84E9}"/>
                  </a:ext>
                </a:extLst>
              </p:cNvPr>
              <p:cNvSpPr txBox="1"/>
              <p:nvPr/>
            </p:nvSpPr>
            <p:spPr>
              <a:xfrm>
                <a:off x="11948840" y="4090974"/>
                <a:ext cx="1495922" cy="1249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7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√</m:t>
                      </m:r>
                      <m:r>
                        <a:rPr lang="en-US" altLang="ko-KR" sz="7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3</m:t>
                      </m:r>
                    </m:oMath>
                  </m:oMathPara>
                </a14:m>
                <a:endParaRPr lang="ko-KR" altLang="en-US" sz="7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E1D8CA-F375-FF81-63B3-F876CD8D8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840" y="4090974"/>
                <a:ext cx="1495922" cy="12499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A1F791-0F6A-6BF7-380A-2DB9657D8DF7}"/>
                  </a:ext>
                </a:extLst>
              </p:cNvPr>
              <p:cNvSpPr txBox="1"/>
              <p:nvPr/>
            </p:nvSpPr>
            <p:spPr>
              <a:xfrm>
                <a:off x="11948840" y="5664526"/>
                <a:ext cx="1495922" cy="12499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700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√</m:t>
                      </m:r>
                      <m:r>
                        <a:rPr lang="en-US" altLang="ko-KR" sz="70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4</m:t>
                      </m:r>
                    </m:oMath>
                  </m:oMathPara>
                </a14:m>
                <a:endParaRPr lang="ko-KR" altLang="en-US" sz="7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A1F791-0F6A-6BF7-380A-2DB9657D8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8840" y="5664526"/>
                <a:ext cx="1495922" cy="12499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5DEBD836-8591-848E-1216-E087E0985253}"/>
              </a:ext>
            </a:extLst>
          </p:cNvPr>
          <p:cNvSpPr/>
          <p:nvPr/>
        </p:nvSpPr>
        <p:spPr>
          <a:xfrm>
            <a:off x="13738675" y="4457700"/>
            <a:ext cx="609600" cy="4572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BC8A0E3-38B9-C492-D944-5C3EC2DDCBB0}"/>
              </a:ext>
            </a:extLst>
          </p:cNvPr>
          <p:cNvGrpSpPr/>
          <p:nvPr/>
        </p:nvGrpSpPr>
        <p:grpSpPr>
          <a:xfrm>
            <a:off x="14672614" y="3909501"/>
            <a:ext cx="2918680" cy="1364577"/>
            <a:chOff x="5582601" y="8217225"/>
            <a:chExt cx="10763250" cy="964876"/>
          </a:xfrm>
        </p:grpSpPr>
        <p:pic>
          <p:nvPicPr>
            <p:cNvPr id="50" name="Picture 7">
              <a:extLst>
                <a:ext uri="{FF2B5EF4-FFF2-40B4-BE49-F238E27FC236}">
                  <a16:creationId xmlns:a16="http://schemas.microsoft.com/office/drawing/2014/main" id="{11C6A5E9-8A48-9372-2B90-419AA704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A2A39D-F86F-7037-4D43-36F4BEDE2BB2}"/>
                </a:ext>
              </a:extLst>
            </p:cNvPr>
            <p:cNvSpPr txBox="1"/>
            <p:nvPr/>
          </p:nvSpPr>
          <p:spPr>
            <a:xfrm>
              <a:off x="5582601" y="8258971"/>
              <a:ext cx="10763250" cy="881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5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4.73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C29AB92-13BD-D692-7D9C-A6A29E8FFF65}"/>
              </a:ext>
            </a:extLst>
          </p:cNvPr>
          <p:cNvSpPr txBox="1"/>
          <p:nvPr/>
        </p:nvSpPr>
        <p:spPr>
          <a:xfrm>
            <a:off x="7156646" y="7546746"/>
            <a:ext cx="1032205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개별 기사에서 키워드가 언급된 횟수에 </a:t>
            </a:r>
            <a:endParaRPr lang="en-US" altLang="ko-KR" sz="5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5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루트를 씌우고</a:t>
            </a:r>
            <a:r>
              <a:rPr lang="en-US" altLang="ko-KR" sz="5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5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총합 계산</a:t>
            </a:r>
            <a:r>
              <a:rPr lang="en-US" altLang="ko-KR" sz="5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  <a:p>
            <a:pPr algn="r"/>
            <a:endParaRPr lang="ko-KR" altLang="en-US" sz="5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8404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pic>
        <p:nvPicPr>
          <p:cNvPr id="9" name="그림 8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E08071F4-D825-469B-B109-58338CBC45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23377" r="22374" b="37581"/>
          <a:stretch/>
        </p:blipFill>
        <p:spPr>
          <a:xfrm>
            <a:off x="4508425" y="992133"/>
            <a:ext cx="6124488" cy="129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64EB0-E0C9-A590-39EC-1586B7E176B4}"/>
              </a:ext>
            </a:extLst>
          </p:cNvPr>
          <p:cNvSpPr txBox="1"/>
          <p:nvPr/>
        </p:nvSpPr>
        <p:spPr>
          <a:xfrm>
            <a:off x="5562600" y="3255868"/>
            <a:ext cx="90556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쌀 </a:t>
            </a:r>
            <a:r>
              <a:rPr lang="ko-KR" altLang="en-US" sz="7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        </a:t>
            </a:r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52E231-B3A0-9AE5-8525-C7D78B8D7578}"/>
              </a:ext>
            </a:extLst>
          </p:cNvPr>
          <p:cNvSpPr/>
          <p:nvPr/>
        </p:nvSpPr>
        <p:spPr>
          <a:xfrm>
            <a:off x="1657635" y="5398132"/>
            <a:ext cx="3687528" cy="16002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B41403-20FA-E208-B839-623E0FD5E25D}"/>
              </a:ext>
            </a:extLst>
          </p:cNvPr>
          <p:cNvSpPr/>
          <p:nvPr/>
        </p:nvSpPr>
        <p:spPr>
          <a:xfrm>
            <a:off x="7020478" y="5402073"/>
            <a:ext cx="4191000" cy="16002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주기성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0BD5E9-9C36-06B2-5617-6DC1A12B7E1C}"/>
              </a:ext>
            </a:extLst>
          </p:cNvPr>
          <p:cNvSpPr/>
          <p:nvPr/>
        </p:nvSpPr>
        <p:spPr>
          <a:xfrm>
            <a:off x="12725400" y="5403278"/>
            <a:ext cx="4058822" cy="16002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오차항</a:t>
            </a:r>
            <a:endParaRPr lang="ko-KR" altLang="en-US" sz="7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4AFCF6-9EBB-0D12-C1DE-87D010520BDB}"/>
              </a:ext>
            </a:extLst>
          </p:cNvPr>
          <p:cNvSpPr txBox="1"/>
          <p:nvPr/>
        </p:nvSpPr>
        <p:spPr>
          <a:xfrm>
            <a:off x="5776698" y="5498040"/>
            <a:ext cx="83869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8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80E7A5-D699-2B5C-7477-E87B95E82B3F}"/>
              </a:ext>
            </a:extLst>
          </p:cNvPr>
          <p:cNvSpPr txBox="1"/>
          <p:nvPr/>
        </p:nvSpPr>
        <p:spPr>
          <a:xfrm>
            <a:off x="11549093" y="5498040"/>
            <a:ext cx="83869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8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422CD0-CDF5-D5AB-7EFD-3C8FB7B99F01}"/>
              </a:ext>
            </a:extLst>
          </p:cNvPr>
          <p:cNvSpPr txBox="1"/>
          <p:nvPr/>
        </p:nvSpPr>
        <p:spPr>
          <a:xfrm>
            <a:off x="1970476" y="7149570"/>
            <a:ext cx="30828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64.06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4B3E28-FF8B-C094-1E0D-DBB9DC14DACF}"/>
              </a:ext>
            </a:extLst>
          </p:cNvPr>
          <p:cNvGrpSpPr/>
          <p:nvPr/>
        </p:nvGrpSpPr>
        <p:grpSpPr>
          <a:xfrm>
            <a:off x="10898033" y="3045192"/>
            <a:ext cx="2749471" cy="1828801"/>
            <a:chOff x="5582595" y="8160672"/>
            <a:chExt cx="10763250" cy="1147360"/>
          </a:xfrm>
        </p:grpSpPr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B01CD52D-E714-64D1-76D3-9BE2CF40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208D0C-FE8E-7134-F396-C954E9E02945}"/>
                </a:ext>
              </a:extLst>
            </p:cNvPr>
            <p:cNvSpPr txBox="1"/>
            <p:nvPr/>
          </p:nvSpPr>
          <p:spPr>
            <a:xfrm>
              <a:off x="5582595" y="8160672"/>
              <a:ext cx="10763250" cy="1147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1E10091-D37D-E7F5-67F7-DF80DF3FA76E}"/>
              </a:ext>
            </a:extLst>
          </p:cNvPr>
          <p:cNvSpPr txBox="1"/>
          <p:nvPr/>
        </p:nvSpPr>
        <p:spPr>
          <a:xfrm>
            <a:off x="7920748" y="7149570"/>
            <a:ext cx="24465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9.01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778613-2E36-C9E1-8810-921759F19289}"/>
              </a:ext>
            </a:extLst>
          </p:cNvPr>
          <p:cNvSpPr txBox="1"/>
          <p:nvPr/>
        </p:nvSpPr>
        <p:spPr>
          <a:xfrm>
            <a:off x="13531559" y="7149569"/>
            <a:ext cx="24465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2.93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52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48700"/>
            <a:ext cx="10553700" cy="327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2209800" y="3771900"/>
            <a:ext cx="142526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소비자물가지수란</a:t>
            </a:r>
            <a:r>
              <a:rPr lang="en-US" altLang="ko-KR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057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pic>
        <p:nvPicPr>
          <p:cNvPr id="9" name="그림 8" descr="폰트, 로고, 그래픽, 화이트이(가) 표시된 사진&#10;&#10;자동 생성된 설명">
            <a:extLst>
              <a:ext uri="{FF2B5EF4-FFF2-40B4-BE49-F238E27FC236}">
                <a16:creationId xmlns:a16="http://schemas.microsoft.com/office/drawing/2014/main" id="{E08071F4-D825-469B-B109-58338CBC45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23377" r="22374" b="37581"/>
          <a:stretch/>
        </p:blipFill>
        <p:spPr>
          <a:xfrm>
            <a:off x="4508425" y="992133"/>
            <a:ext cx="6124488" cy="129540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52E231-B3A0-9AE5-8525-C7D78B8D7578}"/>
              </a:ext>
            </a:extLst>
          </p:cNvPr>
          <p:cNvSpPr/>
          <p:nvPr/>
        </p:nvSpPr>
        <p:spPr>
          <a:xfrm>
            <a:off x="6998903" y="2905337"/>
            <a:ext cx="3687528" cy="16002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3B41403-20FA-E208-B839-623E0FD5E25D}"/>
              </a:ext>
            </a:extLst>
          </p:cNvPr>
          <p:cNvSpPr/>
          <p:nvPr/>
        </p:nvSpPr>
        <p:spPr>
          <a:xfrm>
            <a:off x="6932332" y="5254436"/>
            <a:ext cx="4191000" cy="16002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주기성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0BD5E9-9C36-06B2-5617-6DC1A12B7E1C}"/>
              </a:ext>
            </a:extLst>
          </p:cNvPr>
          <p:cNvSpPr/>
          <p:nvPr/>
        </p:nvSpPr>
        <p:spPr>
          <a:xfrm>
            <a:off x="12637254" y="5255641"/>
            <a:ext cx="4058822" cy="16002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오차항</a:t>
            </a:r>
            <a:endParaRPr lang="ko-KR" altLang="en-US" sz="7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4AFCF6-9EBB-0D12-C1DE-87D010520BDB}"/>
              </a:ext>
            </a:extLst>
          </p:cNvPr>
          <p:cNvSpPr txBox="1"/>
          <p:nvPr/>
        </p:nvSpPr>
        <p:spPr>
          <a:xfrm>
            <a:off x="5744730" y="5137025"/>
            <a:ext cx="793807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1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111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2A1D52F-106F-2579-3F25-B57FCCD27916}"/>
              </a:ext>
            </a:extLst>
          </p:cNvPr>
          <p:cNvGrpSpPr/>
          <p:nvPr/>
        </p:nvGrpSpPr>
        <p:grpSpPr>
          <a:xfrm>
            <a:off x="1555094" y="5247843"/>
            <a:ext cx="3774820" cy="1594188"/>
            <a:chOff x="5582595" y="8217225"/>
            <a:chExt cx="10763250" cy="964876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4773ED53-F80C-7272-9A44-55117B1FB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5D640E-7220-FF18-E19B-AE7BA51F513E}"/>
                </a:ext>
              </a:extLst>
            </p:cNvPr>
            <p:cNvSpPr txBox="1"/>
            <p:nvPr/>
          </p:nvSpPr>
          <p:spPr>
            <a:xfrm>
              <a:off x="5582595" y="8291460"/>
              <a:ext cx="10763250" cy="78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값</a:t>
              </a:r>
              <a:endParaRPr lang="en-US" altLang="ko-KR" sz="7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A4A623-E752-0AAC-7530-82D411524A55}"/>
              </a:ext>
            </a:extLst>
          </p:cNvPr>
          <p:cNvSpPr txBox="1"/>
          <p:nvPr/>
        </p:nvSpPr>
        <p:spPr>
          <a:xfrm>
            <a:off x="11254198" y="2874321"/>
            <a:ext cx="9797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FA1C4-0F56-A399-B145-54C206C2E9AA}"/>
              </a:ext>
            </a:extLst>
          </p:cNvPr>
          <p:cNvSpPr txBox="1"/>
          <p:nvPr/>
        </p:nvSpPr>
        <p:spPr>
          <a:xfrm>
            <a:off x="11530308" y="5137025"/>
            <a:ext cx="793807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1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endParaRPr lang="ko-KR" altLang="en-US" sz="111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CC406-2B4F-5500-546E-FEB304591D95}"/>
              </a:ext>
            </a:extLst>
          </p:cNvPr>
          <p:cNvSpPr txBox="1"/>
          <p:nvPr/>
        </p:nvSpPr>
        <p:spPr>
          <a:xfrm>
            <a:off x="1656991" y="7311836"/>
            <a:ext cx="1366752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즉</a:t>
            </a:r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값에서 계절성과 예측 불가능한 변수의</a:t>
            </a:r>
            <a:endParaRPr lang="en-US" altLang="ko-KR" sz="5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영향을 제거하면 </a:t>
            </a:r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추세</a:t>
            </a:r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된다</a:t>
            </a:r>
            <a:r>
              <a:rPr lang="en-US" altLang="ko-KR" sz="5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8602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방법론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B64EB0-E0C9-A590-39EC-1586B7E176B4}"/>
              </a:ext>
            </a:extLst>
          </p:cNvPr>
          <p:cNvSpPr txBox="1"/>
          <p:nvPr/>
        </p:nvSpPr>
        <p:spPr>
          <a:xfrm>
            <a:off x="9519080" y="2666290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52E231-B3A0-9AE5-8525-C7D78B8D7578}"/>
              </a:ext>
            </a:extLst>
          </p:cNvPr>
          <p:cNvSpPr/>
          <p:nvPr/>
        </p:nvSpPr>
        <p:spPr>
          <a:xfrm>
            <a:off x="4840922" y="3548582"/>
            <a:ext cx="3687528" cy="16002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422CD0-CDF5-D5AB-7EFD-3C8FB7B99F01}"/>
              </a:ext>
            </a:extLst>
          </p:cNvPr>
          <p:cNvSpPr txBox="1"/>
          <p:nvPr/>
        </p:nvSpPr>
        <p:spPr>
          <a:xfrm>
            <a:off x="11352993" y="1951729"/>
            <a:ext cx="14574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76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A4B3E28-FF8B-C094-1E0D-DBB9DC14DACF}"/>
              </a:ext>
            </a:extLst>
          </p:cNvPr>
          <p:cNvGrpSpPr/>
          <p:nvPr/>
        </p:nvGrpSpPr>
        <p:grpSpPr>
          <a:xfrm>
            <a:off x="4850290" y="1504784"/>
            <a:ext cx="3774820" cy="1594188"/>
            <a:chOff x="5582595" y="8217225"/>
            <a:chExt cx="10763250" cy="964876"/>
          </a:xfrm>
        </p:grpSpPr>
        <p:pic>
          <p:nvPicPr>
            <p:cNvPr id="41" name="Picture 7">
              <a:extLst>
                <a:ext uri="{FF2B5EF4-FFF2-40B4-BE49-F238E27FC236}">
                  <a16:creationId xmlns:a16="http://schemas.microsoft.com/office/drawing/2014/main" id="{B01CD52D-E714-64D1-76D3-9BE2CF40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208D0C-FE8E-7134-F396-C954E9E02945}"/>
                </a:ext>
              </a:extLst>
            </p:cNvPr>
            <p:cNvSpPr txBox="1"/>
            <p:nvPr/>
          </p:nvSpPr>
          <p:spPr>
            <a:xfrm>
              <a:off x="5582595" y="8291460"/>
              <a:ext cx="10763250" cy="782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5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실제 값</a:t>
              </a:r>
              <a:endParaRPr lang="en-US" altLang="ko-KR" sz="7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DB8DE1A-2BF4-44E7-36DC-8AB5824D1C7D}"/>
              </a:ext>
            </a:extLst>
          </p:cNvPr>
          <p:cNvCxnSpPr/>
          <p:nvPr/>
        </p:nvCxnSpPr>
        <p:spPr>
          <a:xfrm>
            <a:off x="4272314" y="3328010"/>
            <a:ext cx="49307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C6775E5-D403-102A-00EE-2B4A9A2D9866}"/>
              </a:ext>
            </a:extLst>
          </p:cNvPr>
          <p:cNvCxnSpPr>
            <a:cxnSpLocks/>
          </p:cNvCxnSpPr>
          <p:nvPr/>
        </p:nvCxnSpPr>
        <p:spPr>
          <a:xfrm>
            <a:off x="10650577" y="3328010"/>
            <a:ext cx="2895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75AF48-BD46-3CEE-C24A-C3FE5274BB54}"/>
              </a:ext>
            </a:extLst>
          </p:cNvPr>
          <p:cNvSpPr txBox="1"/>
          <p:nvPr/>
        </p:nvSpPr>
        <p:spPr>
          <a:xfrm>
            <a:off x="10557923" y="3450719"/>
            <a:ext cx="30828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64.06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4C99EE-48A2-EC2C-A619-CCF102B3738A}"/>
              </a:ext>
            </a:extLst>
          </p:cNvPr>
          <p:cNvSpPr txBox="1"/>
          <p:nvPr/>
        </p:nvSpPr>
        <p:spPr>
          <a:xfrm>
            <a:off x="13649388" y="2666290"/>
            <a:ext cx="8210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8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BF523-1B8F-FFB8-D27D-85AC5F12EE5E}"/>
              </a:ext>
            </a:extLst>
          </p:cNvPr>
          <p:cNvSpPr txBox="1"/>
          <p:nvPr/>
        </p:nvSpPr>
        <p:spPr>
          <a:xfrm>
            <a:off x="14487688" y="2633407"/>
            <a:ext cx="2725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1.19</a:t>
            </a:r>
            <a:endParaRPr lang="ko-KR" altLang="en-US" sz="90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89414C-B394-FCE1-1733-4D19B35647CC}"/>
              </a:ext>
            </a:extLst>
          </p:cNvPr>
          <p:cNvSpPr txBox="1"/>
          <p:nvPr/>
        </p:nvSpPr>
        <p:spPr>
          <a:xfrm>
            <a:off x="1600685" y="6253127"/>
            <a:ext cx="152048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계절성과 예측 불가능한 변수로 인해</a:t>
            </a:r>
            <a:endParaRPr lang="en-US" altLang="ko-KR" sz="7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7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추세 대비 얼마 만큼의 주목도를 보였는가</a:t>
            </a:r>
          </a:p>
        </p:txBody>
      </p:sp>
    </p:spTree>
    <p:extLst>
      <p:ext uri="{BB962C8B-B14F-4D97-AF65-F5344CB8AC3E}">
        <p14:creationId xmlns:p14="http://schemas.microsoft.com/office/powerpoint/2010/main" val="293423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방법론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AA4185-F52A-43A9-B324-9D2E6D5E7D65}"/>
              </a:ext>
            </a:extLst>
          </p:cNvPr>
          <p:cNvSpPr txBox="1"/>
          <p:nvPr/>
        </p:nvSpPr>
        <p:spPr>
          <a:xfrm>
            <a:off x="5867400" y="8476792"/>
            <a:ext cx="114617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▲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28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개월 간의 밀가루 </a:t>
            </a:r>
            <a:r>
              <a:rPr lang="ko-KR" altLang="en-US" sz="5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검색량과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추세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구글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0B935E4-8488-BB32-487D-50C4C6129F7F}"/>
              </a:ext>
            </a:extLst>
          </p:cNvPr>
          <p:cNvGrpSpPr/>
          <p:nvPr/>
        </p:nvGrpSpPr>
        <p:grpSpPr>
          <a:xfrm>
            <a:off x="6324600" y="704811"/>
            <a:ext cx="9829800" cy="7566955"/>
            <a:chOff x="6172200" y="1866900"/>
            <a:chExt cx="9829800" cy="7566955"/>
          </a:xfrm>
        </p:grpSpPr>
        <p:pic>
          <p:nvPicPr>
            <p:cNvPr id="17" name="그림 16" descr="스크린샷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BC7E052E-B0DD-2C65-B781-66E6B89A4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1866900"/>
              <a:ext cx="9829800" cy="7566955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1C7EF36C-95C8-6A3E-D8A8-0ECB476DFEE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2933700"/>
              <a:ext cx="0" cy="24384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60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D7412F-9EF2-5C68-7258-44C56CBC6C4B}"/>
              </a:ext>
            </a:extLst>
          </p:cNvPr>
          <p:cNvSpPr txBox="1"/>
          <p:nvPr/>
        </p:nvSpPr>
        <p:spPr>
          <a:xfrm>
            <a:off x="1089027" y="2247900"/>
            <a:ext cx="274947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</a:t>
            </a:r>
            <a:endParaRPr lang="en-US" altLang="ko-KR" sz="7000" dirty="0">
              <a:solidFill>
                <a:srgbClr val="52A8E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55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소개하기</a:t>
            </a:r>
            <a:endParaRPr lang="en-US" altLang="ko-KR" sz="55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F68A41D1-5BFB-979C-77F6-1FC2C4593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2005067"/>
            <a:ext cx="825500" cy="88900"/>
          </a:xfrm>
          <a:prstGeom prst="rect">
            <a:avLst/>
          </a:prstGeom>
        </p:spPr>
      </p:pic>
      <p:pic>
        <p:nvPicPr>
          <p:cNvPr id="9" name="그림 8" descr="텍스트, 스크린샷, 그래픽 디자인, 브랜드이(가) 표시된 사진&#10;&#10;자동 생성된 설명">
            <a:extLst>
              <a:ext uri="{FF2B5EF4-FFF2-40B4-BE49-F238E27FC236}">
                <a16:creationId xmlns:a16="http://schemas.microsoft.com/office/drawing/2014/main" id="{FD0407F1-68D0-258E-9369-52C45FF38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087" y="165593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31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803321" y="1896457"/>
            <a:ext cx="263726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  <a:endParaRPr lang="en-US" altLang="ko-KR" sz="7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BCFF9C-B6B2-BCCC-5407-00D4565BE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952272"/>
            <a:ext cx="12582602" cy="838245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703106E-9CAE-BF64-4E2D-E96BA4421B40}"/>
              </a:ext>
            </a:extLst>
          </p:cNvPr>
          <p:cNvSpPr/>
          <p:nvPr/>
        </p:nvSpPr>
        <p:spPr>
          <a:xfrm>
            <a:off x="14727629" y="1017672"/>
            <a:ext cx="468000" cy="46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FB039-B172-2DDA-E640-FDEA2BE54637}"/>
              </a:ext>
            </a:extLst>
          </p:cNvPr>
          <p:cNvSpPr txBox="1"/>
          <p:nvPr/>
        </p:nvSpPr>
        <p:spPr>
          <a:xfrm>
            <a:off x="13230103" y="800328"/>
            <a:ext cx="149752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100</a:t>
            </a:r>
            <a:endParaRPr lang="en-US" altLang="ko-KR" sz="5500" dirty="0">
              <a:solidFill>
                <a:srgbClr val="00B0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6C2E2ED-8C70-930E-BC21-AA563449FB04}"/>
              </a:ext>
            </a:extLst>
          </p:cNvPr>
          <p:cNvSpPr/>
          <p:nvPr/>
        </p:nvSpPr>
        <p:spPr>
          <a:xfrm>
            <a:off x="12604829" y="4403967"/>
            <a:ext cx="468000" cy="46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5955BC-84AF-9D65-56CD-F7CA7F98C4A0}"/>
              </a:ext>
            </a:extLst>
          </p:cNvPr>
          <p:cNvSpPr txBox="1"/>
          <p:nvPr/>
        </p:nvSpPr>
        <p:spPr>
          <a:xfrm>
            <a:off x="12308876" y="3389276"/>
            <a:ext cx="105990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46</a:t>
            </a:r>
            <a:endParaRPr lang="en-US" altLang="ko-KR" sz="55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1FAD4-C8D0-6A0B-02C3-B1B7D2D94890}"/>
              </a:ext>
            </a:extLst>
          </p:cNvPr>
          <p:cNvSpPr txBox="1"/>
          <p:nvPr/>
        </p:nvSpPr>
        <p:spPr>
          <a:xfrm>
            <a:off x="12138156" y="7429272"/>
            <a:ext cx="140134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6/2</a:t>
            </a:r>
            <a:endParaRPr lang="en-US" altLang="ko-KR" sz="55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B6B0F0-C4B6-2DB8-A3BF-766D127B9FFE}"/>
              </a:ext>
            </a:extLst>
          </p:cNvPr>
          <p:cNvSpPr txBox="1"/>
          <p:nvPr/>
        </p:nvSpPr>
        <p:spPr>
          <a:xfrm>
            <a:off x="14043608" y="7446351"/>
            <a:ext cx="183896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11/3</a:t>
            </a:r>
          </a:p>
        </p:txBody>
      </p:sp>
      <p:pic>
        <p:nvPicPr>
          <p:cNvPr id="27" name="그래픽 26" descr="흡연 단색으로 채워진">
            <a:extLst>
              <a:ext uri="{FF2B5EF4-FFF2-40B4-BE49-F238E27FC236}">
                <a16:creationId xmlns:a16="http://schemas.microsoft.com/office/drawing/2014/main" id="{814F61E5-0BB6-0BD2-C1D6-579C6A42D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800" y="1018986"/>
            <a:ext cx="1828800" cy="18288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42F497-CC1F-9716-9C8C-BF23F9A02FAE}"/>
              </a:ext>
            </a:extLst>
          </p:cNvPr>
          <p:cNvSpPr txBox="1"/>
          <p:nvPr/>
        </p:nvSpPr>
        <p:spPr>
          <a:xfrm>
            <a:off x="7832969" y="1271666"/>
            <a:ext cx="2050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담배</a:t>
            </a:r>
          </a:p>
        </p:txBody>
      </p:sp>
    </p:spTree>
    <p:extLst>
      <p:ext uri="{BB962C8B-B14F-4D97-AF65-F5344CB8AC3E}">
        <p14:creationId xmlns:p14="http://schemas.microsoft.com/office/powerpoint/2010/main" val="1340144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9E8440-9E8B-7BC5-D4A9-47879CB7C822}"/>
              </a:ext>
            </a:extLst>
          </p:cNvPr>
          <p:cNvGrpSpPr/>
          <p:nvPr/>
        </p:nvGrpSpPr>
        <p:grpSpPr>
          <a:xfrm>
            <a:off x="5105400" y="867760"/>
            <a:ext cx="12587921" cy="8551479"/>
            <a:chOff x="4787900" y="554421"/>
            <a:chExt cx="13279703" cy="902143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1A77473-8646-2BE9-58A7-714BF5B5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7900" y="554421"/>
              <a:ext cx="13279703" cy="9021434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5D229BB-309D-BE69-A91C-21BEC2D9985C}"/>
                </a:ext>
              </a:extLst>
            </p:cNvPr>
            <p:cNvSpPr/>
            <p:nvPr/>
          </p:nvSpPr>
          <p:spPr>
            <a:xfrm>
              <a:off x="14690248" y="685800"/>
              <a:ext cx="468000" cy="46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A616CC-620B-613B-5632-01DA710EC76A}"/>
                </a:ext>
              </a:extLst>
            </p:cNvPr>
            <p:cNvSpPr txBox="1"/>
            <p:nvPr/>
          </p:nvSpPr>
          <p:spPr>
            <a:xfrm>
              <a:off x="13121509" y="918486"/>
              <a:ext cx="149752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100</a:t>
              </a:r>
              <a:endParaRPr lang="en-US" altLang="ko-KR" sz="5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0DAE44-9AF9-1127-0070-1E376EED0901}"/>
                </a:ext>
              </a:extLst>
            </p:cNvPr>
            <p:cNvSpPr txBox="1"/>
            <p:nvPr/>
          </p:nvSpPr>
          <p:spPr>
            <a:xfrm>
              <a:off x="14387274" y="7559446"/>
              <a:ext cx="140134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500" dirty="0">
                  <a:solidFill>
                    <a:srgbClr val="FF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6/2</a:t>
              </a:r>
              <a:endParaRPr lang="en-US" altLang="ko-KR" sz="55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FE80480-2C94-8B9E-320E-56B70673E7F2}"/>
              </a:ext>
            </a:extLst>
          </p:cNvPr>
          <p:cNvSpPr txBox="1"/>
          <p:nvPr/>
        </p:nvSpPr>
        <p:spPr>
          <a:xfrm>
            <a:off x="803321" y="1896457"/>
            <a:ext cx="2637260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  <a:endParaRPr lang="en-US" altLang="ko-KR" sz="7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329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647B408-EC47-3321-BE6A-32BFBD5370D4}"/>
              </a:ext>
            </a:extLst>
          </p:cNvPr>
          <p:cNvGrpSpPr/>
          <p:nvPr/>
        </p:nvGrpSpPr>
        <p:grpSpPr>
          <a:xfrm>
            <a:off x="1086401" y="1235221"/>
            <a:ext cx="4302408" cy="3253068"/>
            <a:chOff x="4708943" y="1387965"/>
            <a:chExt cx="4302408" cy="325306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4B426A4-7121-ABF1-138D-1C315B90E0B6}"/>
                </a:ext>
              </a:extLst>
            </p:cNvPr>
            <p:cNvSpPr/>
            <p:nvPr/>
          </p:nvSpPr>
          <p:spPr>
            <a:xfrm>
              <a:off x="5297908" y="3209093"/>
              <a:ext cx="3299786" cy="1431940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추세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BF51D6-2E63-0E2A-AEB6-A6EA3A29FB7A}"/>
                </a:ext>
              </a:extLst>
            </p:cNvPr>
            <p:cNvGrpSpPr/>
            <p:nvPr/>
          </p:nvGrpSpPr>
          <p:grpSpPr>
            <a:xfrm>
              <a:off x="5254262" y="1387965"/>
              <a:ext cx="3343432" cy="1412004"/>
              <a:chOff x="5582595" y="8217225"/>
              <a:chExt cx="10763250" cy="964876"/>
            </a:xfrm>
          </p:grpSpPr>
          <p:pic>
            <p:nvPicPr>
              <p:cNvPr id="11" name="Picture 7">
                <a:extLst>
                  <a:ext uri="{FF2B5EF4-FFF2-40B4-BE49-F238E27FC236}">
                    <a16:creationId xmlns:a16="http://schemas.microsoft.com/office/drawing/2014/main" id="{36005C59-4A3E-FE66-35C1-2459469B5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047" y="8217225"/>
                <a:ext cx="10380354" cy="96487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B2F825-1E4E-99EA-0B75-70BAF90BD189}"/>
                  </a:ext>
                </a:extLst>
              </p:cNvPr>
              <p:cNvSpPr txBox="1"/>
              <p:nvPr/>
            </p:nvSpPr>
            <p:spPr>
              <a:xfrm>
                <a:off x="5582595" y="8291460"/>
                <a:ext cx="10763250" cy="707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000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실제 값</a:t>
                </a:r>
                <a:endParaRPr lang="en-US" altLang="ko-KR" sz="7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55F3746-EE75-DA9B-C430-52243D883F9F}"/>
                </a:ext>
              </a:extLst>
            </p:cNvPr>
            <p:cNvCxnSpPr>
              <a:cxnSpLocks/>
            </p:cNvCxnSpPr>
            <p:nvPr/>
          </p:nvCxnSpPr>
          <p:spPr>
            <a:xfrm>
              <a:off x="4708943" y="3017928"/>
              <a:ext cx="4302408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ACDD974-1316-5098-FFEA-99CCB863ACD6}"/>
              </a:ext>
            </a:extLst>
          </p:cNvPr>
          <p:cNvSpPr txBox="1"/>
          <p:nvPr/>
        </p:nvSpPr>
        <p:spPr>
          <a:xfrm>
            <a:off x="5741540" y="2049576"/>
            <a:ext cx="9797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EF83EFA-5BBD-4D19-4FFE-5AA46FF4C982}"/>
              </a:ext>
            </a:extLst>
          </p:cNvPr>
          <p:cNvCxnSpPr>
            <a:cxnSpLocks/>
          </p:cNvCxnSpPr>
          <p:nvPr/>
        </p:nvCxnSpPr>
        <p:spPr>
          <a:xfrm>
            <a:off x="7162800" y="2865184"/>
            <a:ext cx="9829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40008E3-EF53-C356-03A7-D90EA412FA68}"/>
              </a:ext>
            </a:extLst>
          </p:cNvPr>
          <p:cNvSpPr txBox="1"/>
          <p:nvPr/>
        </p:nvSpPr>
        <p:spPr>
          <a:xfrm>
            <a:off x="7479404" y="1612887"/>
            <a:ext cx="8711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[1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실제 </a:t>
            </a:r>
            <a:r>
              <a:rPr lang="ko-KR" altLang="en-US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/ [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고점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B5A06-5957-4119-116F-BFC13E681D44}"/>
              </a:ext>
            </a:extLst>
          </p:cNvPr>
          <p:cNvSpPr txBox="1"/>
          <p:nvPr/>
        </p:nvSpPr>
        <p:spPr>
          <a:xfrm>
            <a:off x="5741540" y="5981700"/>
            <a:ext cx="9797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22B6F3D-D355-031D-5C03-D19CABDB5707}"/>
              </a:ext>
            </a:extLst>
          </p:cNvPr>
          <p:cNvCxnSpPr>
            <a:cxnSpLocks/>
          </p:cNvCxnSpPr>
          <p:nvPr/>
        </p:nvCxnSpPr>
        <p:spPr>
          <a:xfrm flipH="1">
            <a:off x="13612096" y="1612887"/>
            <a:ext cx="2724957" cy="10407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D45231-A632-33D2-F636-55298608057F}"/>
              </a:ext>
            </a:extLst>
          </p:cNvPr>
          <p:cNvSpPr txBox="1"/>
          <p:nvPr/>
        </p:nvSpPr>
        <p:spPr>
          <a:xfrm>
            <a:off x="13840781" y="5991556"/>
            <a:ext cx="3685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시점으로부터</a:t>
            </a:r>
            <a:endParaRPr lang="en-US" altLang="ko-KR" sz="50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</a:t>
            </a:r>
            <a:r>
              <a:rPr lang="en-US" altLang="ko-KR" sz="5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5000" dirty="0">
              <a:solidFill>
                <a:schemeClr val="bg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6F26AD-D64C-A1C9-F299-198CDE1F02A2}"/>
              </a:ext>
            </a:extLst>
          </p:cNvPr>
          <p:cNvSpPr txBox="1"/>
          <p:nvPr/>
        </p:nvSpPr>
        <p:spPr>
          <a:xfrm>
            <a:off x="7479404" y="3093707"/>
            <a:ext cx="8711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[1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추세 </a:t>
            </a:r>
            <a:r>
              <a:rPr lang="ko-KR" altLang="en-US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 / [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고점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8818404-4987-5B56-480D-D3F5534BBDF7}"/>
              </a:ext>
            </a:extLst>
          </p:cNvPr>
          <p:cNvCxnSpPr>
            <a:cxnSpLocks/>
          </p:cNvCxnSpPr>
          <p:nvPr/>
        </p:nvCxnSpPr>
        <p:spPr>
          <a:xfrm flipH="1">
            <a:off x="13612096" y="3093707"/>
            <a:ext cx="2724957" cy="10407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91804B-EF4F-D9A6-5C19-8B550D10951B}"/>
              </a:ext>
            </a:extLst>
          </p:cNvPr>
          <p:cNvCxnSpPr>
            <a:cxnSpLocks/>
          </p:cNvCxnSpPr>
          <p:nvPr/>
        </p:nvCxnSpPr>
        <p:spPr>
          <a:xfrm>
            <a:off x="7162800" y="6726165"/>
            <a:ext cx="6400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70993-DC2D-93DA-D0A2-A3ABB2FD53F9}"/>
              </a:ext>
            </a:extLst>
          </p:cNvPr>
          <p:cNvSpPr txBox="1"/>
          <p:nvPr/>
        </p:nvSpPr>
        <p:spPr>
          <a:xfrm>
            <a:off x="7479404" y="5473868"/>
            <a:ext cx="5900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[1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실제 </a:t>
            </a:r>
            <a:r>
              <a:rPr lang="ko-KR" altLang="en-US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46BC94-E3EC-3EA1-65AD-B92DACEA008E}"/>
              </a:ext>
            </a:extLst>
          </p:cNvPr>
          <p:cNvSpPr txBox="1"/>
          <p:nvPr/>
        </p:nvSpPr>
        <p:spPr>
          <a:xfrm>
            <a:off x="7479404" y="6954688"/>
            <a:ext cx="5900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[1</a:t>
            </a:r>
            <a:r>
              <a:rPr lang="ko-KR" altLang="en-US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추세 </a:t>
            </a:r>
            <a:r>
              <a:rPr lang="ko-KR" altLang="en-US" sz="6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검색량</a:t>
            </a:r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443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1F2B79E-725F-9C13-AC51-465C88EBBE43}"/>
              </a:ext>
            </a:extLst>
          </p:cNvPr>
          <p:cNvSpPr txBox="1"/>
          <p:nvPr/>
        </p:nvSpPr>
        <p:spPr>
          <a:xfrm>
            <a:off x="2572761" y="6001084"/>
            <a:ext cx="26452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도시가스</a:t>
            </a:r>
            <a:endParaRPr lang="en-US" altLang="ko-KR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 가중치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52E5D5-3ACA-0E11-C448-B33024C172D6}"/>
              </a:ext>
            </a:extLst>
          </p:cNvPr>
          <p:cNvSpPr txBox="1"/>
          <p:nvPr/>
        </p:nvSpPr>
        <p:spPr>
          <a:xfrm>
            <a:off x="2390820" y="7193387"/>
            <a:ext cx="300915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11.5</a:t>
            </a:r>
            <a:endParaRPr lang="ko-KR" alt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45054C-ED2E-F4BB-C8CF-D0937CCC8055}"/>
              </a:ext>
            </a:extLst>
          </p:cNvPr>
          <p:cNvSpPr txBox="1"/>
          <p:nvPr/>
        </p:nvSpPr>
        <p:spPr>
          <a:xfrm>
            <a:off x="1475967" y="7270331"/>
            <a:ext cx="8162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x</a:t>
            </a:r>
            <a:endParaRPr lang="ko-KR" altLang="en-US" sz="9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6411-7197-9227-2EE7-3F7E3F809725}"/>
              </a:ext>
            </a:extLst>
          </p:cNvPr>
          <p:cNvSpPr txBox="1"/>
          <p:nvPr/>
        </p:nvSpPr>
        <p:spPr>
          <a:xfrm>
            <a:off x="6304525" y="7114172"/>
            <a:ext cx="9797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</a:t>
            </a:r>
            <a:endParaRPr lang="ko-KR" altLang="en-US" sz="10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F42F24-B2B4-F401-94AD-CC8D33F75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360" y="2866933"/>
            <a:ext cx="1279635" cy="12899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C07181-FB0B-F1E0-0C99-80C68B093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1273" y="2866933"/>
            <a:ext cx="1298499" cy="1268302"/>
          </a:xfrm>
          <a:prstGeom prst="rect">
            <a:avLst/>
          </a:prstGeom>
        </p:spPr>
      </p:pic>
      <p:pic>
        <p:nvPicPr>
          <p:cNvPr id="20" name="그래픽 19" descr="신문 단색으로 채워진">
            <a:extLst>
              <a:ext uri="{FF2B5EF4-FFF2-40B4-BE49-F238E27FC236}">
                <a16:creationId xmlns:a16="http://schemas.microsoft.com/office/drawing/2014/main" id="{AA0AE923-60B7-BE09-8256-DA648AE22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80159" y="2742989"/>
            <a:ext cx="1482675" cy="14826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B0C9BD-815B-44D5-8C24-3FE6FE1CF044}"/>
              </a:ext>
            </a:extLst>
          </p:cNvPr>
          <p:cNvSpPr/>
          <p:nvPr/>
        </p:nvSpPr>
        <p:spPr>
          <a:xfrm>
            <a:off x="4164167" y="4225664"/>
            <a:ext cx="1981200" cy="11056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87A1218-BC5D-0E39-CB64-B785F28A05D9}"/>
              </a:ext>
            </a:extLst>
          </p:cNvPr>
          <p:cNvSpPr/>
          <p:nvPr/>
        </p:nvSpPr>
        <p:spPr>
          <a:xfrm>
            <a:off x="9387273" y="4225664"/>
            <a:ext cx="1981200" cy="11056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0F4A26B-81E4-2B20-449F-9FB2465FB9EE}"/>
              </a:ext>
            </a:extLst>
          </p:cNvPr>
          <p:cNvSpPr/>
          <p:nvPr/>
        </p:nvSpPr>
        <p:spPr>
          <a:xfrm>
            <a:off x="14673881" y="4225664"/>
            <a:ext cx="1981200" cy="11056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7E06B-7477-74A6-27FB-40231CD20F88}"/>
              </a:ext>
            </a:extLst>
          </p:cNvPr>
          <p:cNvSpPr txBox="1"/>
          <p:nvPr/>
        </p:nvSpPr>
        <p:spPr>
          <a:xfrm>
            <a:off x="1066800" y="4256611"/>
            <a:ext cx="1625313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(1.25 x </a:t>
            </a:r>
            <a:r>
              <a:rPr lang="en-US" altLang="ko-KR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0.16</a:t>
            </a:r>
            <a:r>
              <a:rPr lang="en-US" altLang="ko-KR" sz="6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+ 1.18 x </a:t>
            </a:r>
            <a:r>
              <a:rPr lang="en-US" altLang="ko-KR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0.31</a:t>
            </a:r>
            <a:r>
              <a:rPr lang="en-US" altLang="ko-KR" sz="6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+ 1.32 x </a:t>
            </a:r>
            <a:r>
              <a:rPr lang="en-US" altLang="ko-KR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0.53 </a:t>
            </a:r>
            <a:r>
              <a:rPr lang="en-US" altLang="ko-KR" sz="6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sz="6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Picture 22">
            <a:extLst>
              <a:ext uri="{FF2B5EF4-FFF2-40B4-BE49-F238E27FC236}">
                <a16:creationId xmlns:a16="http://schemas.microsoft.com/office/drawing/2014/main" id="{EF2C7713-0B80-BC55-1AE1-AD752C10C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784430" y="2060623"/>
            <a:ext cx="1284340" cy="1383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6921E11-C776-2BD2-8083-0DB51F98FA30}"/>
              </a:ext>
            </a:extLst>
          </p:cNvPr>
          <p:cNvSpPr txBox="1"/>
          <p:nvPr/>
        </p:nvSpPr>
        <p:spPr>
          <a:xfrm>
            <a:off x="773927" y="855935"/>
            <a:ext cx="117102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도시가스</a:t>
            </a:r>
            <a:r>
              <a:rPr lang="en-US" altLang="ko-KR" sz="55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r>
              <a:rPr lang="ko-KR" altLang="en-US" sz="5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가중치 구하기 </a:t>
            </a:r>
            <a:r>
              <a:rPr lang="en-US" altLang="ko-KR" sz="4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(2024</a:t>
            </a:r>
            <a:r>
              <a:rPr lang="ko-KR" altLang="en-US" sz="4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4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4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45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500" dirty="0">
              <a:solidFill>
                <a:srgbClr val="0070C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911BA2-A1EB-811E-97AC-66912D43A02E}"/>
              </a:ext>
            </a:extLst>
          </p:cNvPr>
          <p:cNvSpPr txBox="1"/>
          <p:nvPr/>
        </p:nvSpPr>
        <p:spPr>
          <a:xfrm>
            <a:off x="4449285" y="3561157"/>
            <a:ext cx="14109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점유율</a:t>
            </a:r>
            <a:endParaRPr lang="ko-KR" altLang="en-US" sz="35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0DE5C3-B48C-273D-CDE9-303C3A89A082}"/>
              </a:ext>
            </a:extLst>
          </p:cNvPr>
          <p:cNvSpPr txBox="1"/>
          <p:nvPr/>
        </p:nvSpPr>
        <p:spPr>
          <a:xfrm>
            <a:off x="9672391" y="3561157"/>
            <a:ext cx="14109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점유율</a:t>
            </a:r>
            <a:endParaRPr lang="ko-KR" altLang="en-US" sz="3500" dirty="0">
              <a:solidFill>
                <a:srgbClr val="00B05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42B8307-ECDB-DB0E-BB58-CF7174BF4F28}"/>
              </a:ext>
            </a:extLst>
          </p:cNvPr>
          <p:cNvSpPr txBox="1"/>
          <p:nvPr/>
        </p:nvSpPr>
        <p:spPr>
          <a:xfrm>
            <a:off x="14984564" y="3561157"/>
            <a:ext cx="14109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50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점유율</a:t>
            </a:r>
            <a:endParaRPr lang="ko-KR" altLang="en-US" sz="3500" dirty="0">
              <a:solidFill>
                <a:srgbClr val="7030A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81BFF37E-3741-7D0A-7C2B-FF200E87A410}"/>
              </a:ext>
            </a:extLst>
          </p:cNvPr>
          <p:cNvSpPr/>
          <p:nvPr/>
        </p:nvSpPr>
        <p:spPr>
          <a:xfrm>
            <a:off x="7504474" y="6949488"/>
            <a:ext cx="4749516" cy="17959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1008F-AEE3-9166-0366-8EBE715750BA}"/>
              </a:ext>
            </a:extLst>
          </p:cNvPr>
          <p:cNvSpPr txBox="1"/>
          <p:nvPr/>
        </p:nvSpPr>
        <p:spPr>
          <a:xfrm>
            <a:off x="7543800" y="6885611"/>
            <a:ext cx="45272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14.26</a:t>
            </a:r>
            <a:endParaRPr lang="ko-KR" altLang="en-US" sz="12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E53A41-DCC8-5153-9C66-99BB9A54BA68}"/>
              </a:ext>
            </a:extLst>
          </p:cNvPr>
          <p:cNvSpPr txBox="1"/>
          <p:nvPr/>
        </p:nvSpPr>
        <p:spPr>
          <a:xfrm>
            <a:off x="8028733" y="6192909"/>
            <a:ext cx="37009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5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새로운 가중치</a:t>
            </a:r>
            <a:endParaRPr lang="en-US" altLang="ko-KR" sz="4500" dirty="0">
              <a:solidFill>
                <a:schemeClr val="accent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221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83A10BC-DE0B-D202-3914-F8D1AB970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388" y="5753100"/>
            <a:ext cx="8821381" cy="3458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7ECFEC-85E8-9560-44F6-874E235ABA87}"/>
              </a:ext>
            </a:extLst>
          </p:cNvPr>
          <p:cNvSpPr txBox="1"/>
          <p:nvPr/>
        </p:nvSpPr>
        <p:spPr>
          <a:xfrm>
            <a:off x="2481137" y="2868660"/>
            <a:ext cx="426911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여론집중도조사</a:t>
            </a:r>
            <a:endParaRPr lang="en-US" altLang="ko-KR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1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발표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BC6179DD-9831-18F5-17D7-1F7EBD7BD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37143"/>
            <a:ext cx="6030993" cy="16156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623B4D-A1EF-F368-66EC-6868F5E67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9679" y="800100"/>
            <a:ext cx="9525000" cy="47208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E25C82-D463-4B32-7708-DD52D37F76A3}"/>
              </a:ext>
            </a:extLst>
          </p:cNvPr>
          <p:cNvSpPr txBox="1"/>
          <p:nvPr/>
        </p:nvSpPr>
        <p:spPr>
          <a:xfrm>
            <a:off x="1377028" y="7112265"/>
            <a:ext cx="560922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2024</a:t>
            </a:r>
            <a:r>
              <a:rPr lang="ko-KR" altLang="en-US" sz="5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5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1~4</a:t>
            </a:r>
            <a:r>
              <a:rPr lang="ko-KR" altLang="en-US" sz="5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기준</a:t>
            </a:r>
            <a:endParaRPr lang="en-US" altLang="ko-KR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포털 점유율</a:t>
            </a:r>
            <a:endParaRPr lang="ko-KR" altLang="en-US" sz="4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DE19BE8-B0F9-6722-891A-CC1317757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495" y="6134100"/>
            <a:ext cx="595395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23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E80480-2C94-8B9E-320E-56B70673E7F2}"/>
              </a:ext>
            </a:extLst>
          </p:cNvPr>
          <p:cNvSpPr txBox="1"/>
          <p:nvPr/>
        </p:nvSpPr>
        <p:spPr>
          <a:xfrm>
            <a:off x="803321" y="1896457"/>
            <a:ext cx="298671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</a:t>
            </a:r>
            <a:endParaRPr lang="en-US" altLang="ko-KR" sz="7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갱신하기</a:t>
            </a:r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D206603-5373-C88F-8D38-25DE52E30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96833"/>
              </p:ext>
            </p:extLst>
          </p:nvPr>
        </p:nvGraphicFramePr>
        <p:xfrm>
          <a:off x="5791200" y="1171574"/>
          <a:ext cx="11201401" cy="7829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0239">
                  <a:extLst>
                    <a:ext uri="{9D8B030D-6E8A-4147-A177-3AD203B41FA5}">
                      <a16:colId xmlns:a16="http://schemas.microsoft.com/office/drawing/2014/main" val="1258191957"/>
                    </a:ext>
                  </a:extLst>
                </a:gridCol>
                <a:gridCol w="2953161">
                  <a:extLst>
                    <a:ext uri="{9D8B030D-6E8A-4147-A177-3AD203B41FA5}">
                      <a16:colId xmlns:a16="http://schemas.microsoft.com/office/drawing/2014/main" val="3658505871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554529459"/>
                    </a:ext>
                  </a:extLst>
                </a:gridCol>
              </a:tblGrid>
              <a:tr h="7719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품목</a:t>
                      </a:r>
                      <a:r>
                        <a:rPr lang="en-US" altLang="ko-KR" sz="3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(</a:t>
                      </a:r>
                      <a:r>
                        <a:rPr lang="ko-KR" altLang="en-US" sz="3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시점</a:t>
                      </a:r>
                      <a:r>
                        <a:rPr lang="en-US" altLang="ko-KR" sz="3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)</a:t>
                      </a:r>
                      <a:endParaRPr lang="ko-KR" altLang="en-US" sz="3000" dirty="0"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기존 가중치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5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갱신된 가중치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353397"/>
                  </a:ext>
                </a:extLst>
              </a:tr>
              <a:tr h="17644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93437"/>
                  </a:ext>
                </a:extLst>
              </a:tr>
              <a:tr h="17644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32317"/>
                  </a:ext>
                </a:extLst>
              </a:tr>
              <a:tr h="17644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735538"/>
                  </a:ext>
                </a:extLst>
              </a:tr>
              <a:tr h="176440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45795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5BD58C-9432-26ED-132C-339011487DB8}"/>
              </a:ext>
            </a:extLst>
          </p:cNvPr>
          <p:cNvSpPr txBox="1"/>
          <p:nvPr/>
        </p:nvSpPr>
        <p:spPr>
          <a:xfrm>
            <a:off x="7983232" y="2391164"/>
            <a:ext cx="22188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라면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89FA9C-7D7B-8BA6-E4A4-F0527CECF4B5}"/>
              </a:ext>
            </a:extLst>
          </p:cNvPr>
          <p:cNvSpPr txBox="1"/>
          <p:nvPr/>
        </p:nvSpPr>
        <p:spPr>
          <a:xfrm>
            <a:off x="7983232" y="4185851"/>
            <a:ext cx="2802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비빔밥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6075E-B653-B9EE-921A-F5D6C4240184}"/>
              </a:ext>
            </a:extLst>
          </p:cNvPr>
          <p:cNvSpPr txBox="1"/>
          <p:nvPr/>
        </p:nvSpPr>
        <p:spPr>
          <a:xfrm>
            <a:off x="7983232" y="5898191"/>
            <a:ext cx="2802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고등어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2D951-7389-C2A6-D3A4-82E4AEED92EC}"/>
              </a:ext>
            </a:extLst>
          </p:cNvPr>
          <p:cNvSpPr txBox="1"/>
          <p:nvPr/>
        </p:nvSpPr>
        <p:spPr>
          <a:xfrm>
            <a:off x="7983232" y="7665357"/>
            <a:ext cx="28023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수신료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6C2B19-4848-384A-B8A3-4D29348BF749}"/>
              </a:ext>
            </a:extLst>
          </p:cNvPr>
          <p:cNvGrpSpPr/>
          <p:nvPr/>
        </p:nvGrpSpPr>
        <p:grpSpPr>
          <a:xfrm>
            <a:off x="11353800" y="2391164"/>
            <a:ext cx="1596912" cy="6143721"/>
            <a:chOff x="10009554" y="2391164"/>
            <a:chExt cx="1596912" cy="61437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FAC099-BBA9-AE86-C83A-F51C5A451CE3}"/>
                </a:ext>
              </a:extLst>
            </p:cNvPr>
            <p:cNvSpPr txBox="1"/>
            <p:nvPr/>
          </p:nvSpPr>
          <p:spPr>
            <a:xfrm>
              <a:off x="10009554" y="4150576"/>
              <a:ext cx="11993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2.4</a:t>
              </a:r>
              <a:endPara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653928-3F20-A7C3-805F-5D2A053596B3}"/>
                </a:ext>
              </a:extLst>
            </p:cNvPr>
            <p:cNvSpPr txBox="1"/>
            <p:nvPr/>
          </p:nvSpPr>
          <p:spPr>
            <a:xfrm>
              <a:off x="10009554" y="2391164"/>
              <a:ext cx="11993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3.1</a:t>
              </a:r>
              <a:endPara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CF9169-670D-26B9-5D5B-A2682698C082}"/>
                </a:ext>
              </a:extLst>
            </p:cNvPr>
            <p:cNvSpPr txBox="1"/>
            <p:nvPr/>
          </p:nvSpPr>
          <p:spPr>
            <a:xfrm>
              <a:off x="10009554" y="5898191"/>
              <a:ext cx="159691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1.85</a:t>
              </a:r>
              <a:endPara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51B2C3-C3B1-EF6E-AA58-789B13B5AB98}"/>
                </a:ext>
              </a:extLst>
            </p:cNvPr>
            <p:cNvSpPr txBox="1"/>
            <p:nvPr/>
          </p:nvSpPr>
          <p:spPr>
            <a:xfrm>
              <a:off x="10009554" y="7673111"/>
              <a:ext cx="119936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2.4</a:t>
              </a:r>
              <a:endPara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ADE2C3A-ACDC-1BC6-533F-48C29C7FA08D}"/>
              </a:ext>
            </a:extLst>
          </p:cNvPr>
          <p:cNvSpPr txBox="1"/>
          <p:nvPr/>
        </p:nvSpPr>
        <p:spPr>
          <a:xfrm>
            <a:off x="14401800" y="4035159"/>
            <a:ext cx="201850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solidFill>
                  <a:srgbClr val="0000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1.98</a:t>
            </a:r>
            <a:endParaRPr lang="ko-KR" altLang="en-US" sz="6500" dirty="0">
              <a:solidFill>
                <a:srgbClr val="0000F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AB7B38-0FA4-D184-20A0-698A8CE1E550}"/>
              </a:ext>
            </a:extLst>
          </p:cNvPr>
          <p:cNvSpPr txBox="1"/>
          <p:nvPr/>
        </p:nvSpPr>
        <p:spPr>
          <a:xfrm>
            <a:off x="14409348" y="2283613"/>
            <a:ext cx="201850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3.11</a:t>
            </a:r>
            <a:endParaRPr lang="ko-KR" altLang="en-US" sz="65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19F3D5-F7EB-0869-1980-0FB1FC4FF441}"/>
              </a:ext>
            </a:extLst>
          </p:cNvPr>
          <p:cNvSpPr txBox="1"/>
          <p:nvPr/>
        </p:nvSpPr>
        <p:spPr>
          <a:xfrm>
            <a:off x="14519327" y="5831127"/>
            <a:ext cx="150233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3.7</a:t>
            </a:r>
            <a:endParaRPr lang="ko-KR" altLang="en-US" sz="65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7001A-F8CE-B3B1-9E9F-CEB7A6F11296}"/>
              </a:ext>
            </a:extLst>
          </p:cNvPr>
          <p:cNvSpPr txBox="1"/>
          <p:nvPr/>
        </p:nvSpPr>
        <p:spPr>
          <a:xfrm>
            <a:off x="14460015" y="7606047"/>
            <a:ext cx="2018502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5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5.62</a:t>
            </a:r>
            <a:endParaRPr lang="ko-KR" altLang="en-US" sz="650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1865768-CEE6-1697-DE2A-C0437D58E604}"/>
              </a:ext>
            </a:extLst>
          </p:cNvPr>
          <p:cNvGrpSpPr/>
          <p:nvPr/>
        </p:nvGrpSpPr>
        <p:grpSpPr>
          <a:xfrm>
            <a:off x="6015008" y="2171700"/>
            <a:ext cx="1810003" cy="6286544"/>
            <a:chOff x="1160301" y="2171700"/>
            <a:chExt cx="1810003" cy="6286544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CBF217A-5FA7-7BFA-4E68-CC3D5349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2171700"/>
              <a:ext cx="1524000" cy="1300703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D9A0D66-3AC3-759C-2D53-0C1E7E8E8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310"/>
            <a:stretch/>
          </p:blipFill>
          <p:spPr>
            <a:xfrm>
              <a:off x="1295400" y="3929603"/>
              <a:ext cx="1485900" cy="137427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33D2A13-49F9-8E04-18F9-C1072DC43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24643" y="5674229"/>
              <a:ext cx="1681321" cy="137427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3428784-6B50-CC5C-1814-659FA6D9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60301" y="7734243"/>
              <a:ext cx="1810003" cy="724001"/>
            </a:xfrm>
            <a:prstGeom prst="rect">
              <a:avLst/>
            </a:prstGeom>
          </p:spPr>
        </p:pic>
      </p:grp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FF3AB5AC-75D4-67EF-13AB-DD01FE5A4F63}"/>
              </a:ext>
            </a:extLst>
          </p:cNvPr>
          <p:cNvSpPr/>
          <p:nvPr/>
        </p:nvSpPr>
        <p:spPr>
          <a:xfrm>
            <a:off x="13444016" y="2510032"/>
            <a:ext cx="838200" cy="6240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F2209FC6-8225-DE6D-3F33-4F026B49C2E2}"/>
              </a:ext>
            </a:extLst>
          </p:cNvPr>
          <p:cNvSpPr/>
          <p:nvPr/>
        </p:nvSpPr>
        <p:spPr>
          <a:xfrm>
            <a:off x="13444016" y="4287118"/>
            <a:ext cx="838200" cy="6240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D56BD33D-3A1B-3D45-1589-23E2CC93D6AE}"/>
              </a:ext>
            </a:extLst>
          </p:cNvPr>
          <p:cNvSpPr/>
          <p:nvPr/>
        </p:nvSpPr>
        <p:spPr>
          <a:xfrm>
            <a:off x="13444016" y="6017059"/>
            <a:ext cx="838200" cy="6240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373E59B5-A8D4-0593-3D2A-F31D8C1B0155}"/>
              </a:ext>
            </a:extLst>
          </p:cNvPr>
          <p:cNvSpPr/>
          <p:nvPr/>
        </p:nvSpPr>
        <p:spPr>
          <a:xfrm>
            <a:off x="13444016" y="7791979"/>
            <a:ext cx="838200" cy="62403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2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1" y="8534400"/>
            <a:ext cx="165354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00" y="5123031"/>
            <a:ext cx="3581400" cy="372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5123031"/>
            <a:ext cx="3581400" cy="373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5186531"/>
            <a:ext cx="3581400" cy="3670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2A537-A680-DE2A-6EAD-33BB8CE50923}"/>
              </a:ext>
            </a:extLst>
          </p:cNvPr>
          <p:cNvSpPr txBox="1"/>
          <p:nvPr/>
        </p:nvSpPr>
        <p:spPr>
          <a:xfrm>
            <a:off x="1353046" y="1840180"/>
            <a:ext cx="298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5CA9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endParaRPr lang="en-US" altLang="ko-KR" sz="8000" dirty="0">
              <a:solidFill>
                <a:srgbClr val="5CA9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D945-BE70-0CD4-4977-AEDC535CAE59}"/>
              </a:ext>
            </a:extLst>
          </p:cNvPr>
          <p:cNvSpPr txBox="1"/>
          <p:nvPr/>
        </p:nvSpPr>
        <p:spPr>
          <a:xfrm>
            <a:off x="1353046" y="2975630"/>
            <a:ext cx="3076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물가지수</a:t>
            </a:r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 descr="그래픽, 로고, 폰트, 원이(가) 표시된 사진&#10;&#10;자동 생성된 설명">
            <a:extLst>
              <a:ext uri="{FF2B5EF4-FFF2-40B4-BE49-F238E27FC236}">
                <a16:creationId xmlns:a16="http://schemas.microsoft.com/office/drawing/2014/main" id="{9AF010F7-5179-BC84-3E47-9A97640ABB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28" y="1637094"/>
            <a:ext cx="2677072" cy="2677072"/>
          </a:xfrm>
          <a:prstGeom prst="rect">
            <a:avLst/>
          </a:prstGeom>
        </p:spPr>
      </p:pic>
      <p:pic>
        <p:nvPicPr>
          <p:cNvPr id="31" name="그래픽 30" descr="식료품 가방 단색으로 채워진">
            <a:extLst>
              <a:ext uri="{FF2B5EF4-FFF2-40B4-BE49-F238E27FC236}">
                <a16:creationId xmlns:a16="http://schemas.microsoft.com/office/drawing/2014/main" id="{9416CA08-9598-8E26-64BD-EBE38CDF79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4599" y="5485741"/>
            <a:ext cx="1416052" cy="1416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81D3472-71D3-AAE0-85DA-FFA63E337796}"/>
              </a:ext>
            </a:extLst>
          </p:cNvPr>
          <p:cNvSpPr txBox="1"/>
          <p:nvPr/>
        </p:nvSpPr>
        <p:spPr>
          <a:xfrm>
            <a:off x="6125935" y="7159574"/>
            <a:ext cx="18197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03F9A9-2EEE-F325-00BA-D433DB831EF1}"/>
              </a:ext>
            </a:extLst>
          </p:cNvPr>
          <p:cNvSpPr txBox="1"/>
          <p:nvPr/>
        </p:nvSpPr>
        <p:spPr>
          <a:xfrm>
            <a:off x="10177235" y="7129055"/>
            <a:ext cx="18197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CFBAA9-DE49-67D9-8268-3CDD6014C39B}"/>
              </a:ext>
            </a:extLst>
          </p:cNvPr>
          <p:cNvSpPr txBox="1"/>
          <p:nvPr/>
        </p:nvSpPr>
        <p:spPr>
          <a:xfrm>
            <a:off x="10439325" y="5583480"/>
            <a:ext cx="1295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\</a:t>
            </a:r>
            <a:endParaRPr lang="ko-KR" altLang="en-US" sz="9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9" name="그래픽 38" descr="클립보드 선택 표시됨 단색으로 채워진">
            <a:extLst>
              <a:ext uri="{FF2B5EF4-FFF2-40B4-BE49-F238E27FC236}">
                <a16:creationId xmlns:a16="http://schemas.microsoft.com/office/drawing/2014/main" id="{ABED585F-A281-7A11-3F89-97EA0A1EB1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41144" y="5665270"/>
            <a:ext cx="1318311" cy="13183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AB5C66-A46A-4126-6DE0-61C697CD97E4}"/>
              </a:ext>
            </a:extLst>
          </p:cNvPr>
          <p:cNvSpPr txBox="1"/>
          <p:nvPr/>
        </p:nvSpPr>
        <p:spPr>
          <a:xfrm>
            <a:off x="13963346" y="7159574"/>
            <a:ext cx="228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6957C1-29D8-133D-0100-062C8F8A8CA9}"/>
              </a:ext>
            </a:extLst>
          </p:cNvPr>
          <p:cNvSpPr/>
          <p:nvPr/>
        </p:nvSpPr>
        <p:spPr>
          <a:xfrm>
            <a:off x="8490446" y="1379369"/>
            <a:ext cx="8400554" cy="3172162"/>
          </a:xfrm>
          <a:prstGeom prst="roundRect">
            <a:avLst>
              <a:gd name="adj" fmla="val 963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11BEB0-1093-7150-5BE9-401EB88C65BE}"/>
              </a:ext>
            </a:extLst>
          </p:cNvPr>
          <p:cNvSpPr txBox="1"/>
          <p:nvPr/>
        </p:nvSpPr>
        <p:spPr>
          <a:xfrm>
            <a:off x="10776904" y="1637094"/>
            <a:ext cx="4201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소비자물가지수란</a:t>
            </a:r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0907B-F37E-6D28-75C7-6CF6DF5F9CFB}"/>
              </a:ext>
            </a:extLst>
          </p:cNvPr>
          <p:cNvSpPr txBox="1"/>
          <p:nvPr/>
        </p:nvSpPr>
        <p:spPr>
          <a:xfrm>
            <a:off x="8826500" y="2593364"/>
            <a:ext cx="775084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가정이 생활을 위해 구입하는 상품과 서비스의</a:t>
            </a:r>
            <a:endParaRPr lang="en-US" altLang="ko-KR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가격 변동을 알아보기 위해 작성하는</a:t>
            </a:r>
            <a:endParaRPr lang="en-US" altLang="ko-KR" sz="3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통계 지수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937D96-6F41-D480-CCC5-4B8068FFD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837771"/>
            <a:ext cx="10363200" cy="8497157"/>
          </a:xfrm>
          <a:prstGeom prst="rect">
            <a:avLst/>
          </a:prstGeom>
        </p:spPr>
      </p:pic>
      <p:pic>
        <p:nvPicPr>
          <p:cNvPr id="9" name="그림 8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C4F13C1-07CD-89A2-D076-F3C5B4F7B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35" y="3180765"/>
            <a:ext cx="3897630" cy="196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2581FE-89AB-AFBD-CACE-7353B85894B3}"/>
              </a:ext>
            </a:extLst>
          </p:cNvPr>
          <p:cNvSpPr txBox="1"/>
          <p:nvPr/>
        </p:nvSpPr>
        <p:spPr>
          <a:xfrm>
            <a:off x="914400" y="5422874"/>
            <a:ext cx="55867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품목별 소비자물가지수</a:t>
            </a:r>
            <a:endParaRPr lang="en-US" altLang="ko-KR" sz="4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3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(2024.01 ~ 2024.04)</a:t>
            </a:r>
            <a:endParaRPr lang="ko-KR" altLang="en-US" sz="3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18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21501ED-7164-1691-FEBA-FB4D7D184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19300"/>
            <a:ext cx="15870865" cy="7516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16F919-55D6-F142-43D9-7DCAD4FBB10A}"/>
              </a:ext>
            </a:extLst>
          </p:cNvPr>
          <p:cNvSpPr txBox="1"/>
          <p:nvPr/>
        </p:nvSpPr>
        <p:spPr>
          <a:xfrm>
            <a:off x="5181600" y="775037"/>
            <a:ext cx="7382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 계산법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979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E80480-2C94-8B9E-320E-56B70673E7F2}"/>
              </a:ext>
            </a:extLst>
          </p:cNvPr>
          <p:cNvSpPr txBox="1"/>
          <p:nvPr/>
        </p:nvSpPr>
        <p:spPr>
          <a:xfrm>
            <a:off x="803321" y="1896457"/>
            <a:ext cx="298671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지수</a:t>
            </a:r>
            <a:endParaRPr lang="en-US" altLang="ko-KR" sz="7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산출하기</a:t>
            </a:r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7" name="그래픽 16" descr="지팡이를 든 여자 단색으로 채워진">
            <a:extLst>
              <a:ext uri="{FF2B5EF4-FFF2-40B4-BE49-F238E27FC236}">
                <a16:creationId xmlns:a16="http://schemas.microsoft.com/office/drawing/2014/main" id="{008152FD-3700-3C07-9EE3-E90547EFE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06562" y="2078134"/>
            <a:ext cx="1275038" cy="1275038"/>
          </a:xfrm>
          <a:prstGeom prst="rect">
            <a:avLst/>
          </a:prstGeom>
        </p:spPr>
      </p:pic>
      <p:pic>
        <p:nvPicPr>
          <p:cNvPr id="19" name="그래픽 18" descr="여자 단색으로 채워진">
            <a:extLst>
              <a:ext uri="{FF2B5EF4-FFF2-40B4-BE49-F238E27FC236}">
                <a16:creationId xmlns:a16="http://schemas.microsoft.com/office/drawing/2014/main" id="{B22F5349-EE14-3F56-1978-3CB593640B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67908" y="3610265"/>
            <a:ext cx="1270037" cy="1270037"/>
          </a:xfrm>
          <a:prstGeom prst="rect">
            <a:avLst/>
          </a:prstGeom>
        </p:spPr>
      </p:pic>
      <p:pic>
        <p:nvPicPr>
          <p:cNvPr id="21" name="그래픽 20" descr="혼란스러운 사람 단색으로 채워진">
            <a:extLst>
              <a:ext uri="{FF2B5EF4-FFF2-40B4-BE49-F238E27FC236}">
                <a16:creationId xmlns:a16="http://schemas.microsoft.com/office/drawing/2014/main" id="{8FCDA1CA-6F04-FF14-2455-FF0FB41037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19443" y="5118098"/>
            <a:ext cx="1249277" cy="12492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56540F8-E463-49E2-7D05-B2E9A4A8EE04}"/>
              </a:ext>
            </a:extLst>
          </p:cNvPr>
          <p:cNvSpPr txBox="1"/>
          <p:nvPr/>
        </p:nvSpPr>
        <p:spPr>
          <a:xfrm>
            <a:off x="14908932" y="2475483"/>
            <a:ext cx="1889660" cy="579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70</a:t>
            </a:r>
            <a:r>
              <a:rPr lang="ko-KR" altLang="en-US" sz="30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여성</a:t>
            </a:r>
          </a:p>
        </p:txBody>
      </p:sp>
      <p:pic>
        <p:nvPicPr>
          <p:cNvPr id="7" name="그림 6" descr="라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9FF6DD9A-2AA0-5A2B-7CED-174136ABE8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96" y="1663524"/>
            <a:ext cx="9938636" cy="6959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56FBD-B209-3827-565A-6E189ACED604}"/>
              </a:ext>
            </a:extLst>
          </p:cNvPr>
          <p:cNvSpPr txBox="1"/>
          <p:nvPr/>
        </p:nvSpPr>
        <p:spPr>
          <a:xfrm>
            <a:off x="14908932" y="3983043"/>
            <a:ext cx="1889660" cy="579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</a:t>
            </a:r>
            <a:r>
              <a:rPr lang="ko-KR" altLang="en-US" sz="3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여성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8190D8-9D41-E48B-5BB8-EFF0A141D232}"/>
              </a:ext>
            </a:extLst>
          </p:cNvPr>
          <p:cNvSpPr txBox="1"/>
          <p:nvPr/>
        </p:nvSpPr>
        <p:spPr>
          <a:xfrm>
            <a:off x="14908931" y="5341878"/>
            <a:ext cx="1889660" cy="579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3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남성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796F31-745A-D035-A3E1-CB288140731F}"/>
              </a:ext>
            </a:extLst>
          </p:cNvPr>
          <p:cNvCxnSpPr>
            <a:cxnSpLocks/>
          </p:cNvCxnSpPr>
          <p:nvPr/>
        </p:nvCxnSpPr>
        <p:spPr>
          <a:xfrm>
            <a:off x="14461906" y="5803453"/>
            <a:ext cx="563548" cy="660663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967547-2EC4-7BB9-8D2A-EACF03ED4E45}"/>
              </a:ext>
            </a:extLst>
          </p:cNvPr>
          <p:cNvSpPr txBox="1"/>
          <p:nvPr/>
        </p:nvSpPr>
        <p:spPr>
          <a:xfrm>
            <a:off x="14908931" y="6557478"/>
            <a:ext cx="2751338" cy="1062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현행</a:t>
            </a:r>
            <a:endParaRPr lang="en-US" altLang="ko-KR" sz="30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30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E611BEE-C956-4FFB-182A-3E28F2D59FA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4517998" y="5198643"/>
            <a:ext cx="390933" cy="432921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6B3F82-2A29-6C4F-BB99-CFB9CBDDD62B}"/>
              </a:ext>
            </a:extLst>
          </p:cNvPr>
          <p:cNvSpPr txBox="1"/>
          <p:nvPr/>
        </p:nvSpPr>
        <p:spPr>
          <a:xfrm>
            <a:off x="7391400" y="1119453"/>
            <a:ext cx="57246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</a:t>
            </a:r>
            <a:r>
              <a:rPr lang="ko-KR" altLang="en-US" sz="35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 개인 맞춤형 물가지수</a:t>
            </a:r>
          </a:p>
        </p:txBody>
      </p:sp>
    </p:spTree>
    <p:extLst>
      <p:ext uri="{BB962C8B-B14F-4D97-AF65-F5344CB8AC3E}">
        <p14:creationId xmlns:p14="http://schemas.microsoft.com/office/powerpoint/2010/main" val="2731296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그래픽 4" descr="지팡이를 든 여자 단색으로 채워진">
            <a:extLst>
              <a:ext uri="{FF2B5EF4-FFF2-40B4-BE49-F238E27FC236}">
                <a16:creationId xmlns:a16="http://schemas.microsoft.com/office/drawing/2014/main" id="{52B51018-9CF6-1673-CA7A-3C9F6898BB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00" y="952500"/>
            <a:ext cx="1275038" cy="1275038"/>
          </a:xfrm>
          <a:prstGeom prst="rect">
            <a:avLst/>
          </a:prstGeom>
        </p:spPr>
      </p:pic>
      <p:pic>
        <p:nvPicPr>
          <p:cNvPr id="7" name="그래픽 6" descr="여자 단색으로 채워진">
            <a:extLst>
              <a:ext uri="{FF2B5EF4-FFF2-40B4-BE49-F238E27FC236}">
                <a16:creationId xmlns:a16="http://schemas.microsoft.com/office/drawing/2014/main" id="{5406977A-26AC-BDA6-1299-A121DF0C60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10550" y="935609"/>
            <a:ext cx="1270037" cy="1270037"/>
          </a:xfrm>
          <a:prstGeom prst="rect">
            <a:avLst/>
          </a:prstGeom>
        </p:spPr>
      </p:pic>
      <p:pic>
        <p:nvPicPr>
          <p:cNvPr id="10" name="그래픽 9" descr="혼란스러운 사람 단색으로 채워진">
            <a:extLst>
              <a:ext uri="{FF2B5EF4-FFF2-40B4-BE49-F238E27FC236}">
                <a16:creationId xmlns:a16="http://schemas.microsoft.com/office/drawing/2014/main" id="{02674660-B977-619A-5410-14A946B56E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4620" y="987458"/>
            <a:ext cx="1249277" cy="124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CCA0BA-99CE-C15A-B410-115871F9DC76}"/>
              </a:ext>
            </a:extLst>
          </p:cNvPr>
          <p:cNvSpPr txBox="1"/>
          <p:nvPr/>
        </p:nvSpPr>
        <p:spPr>
          <a:xfrm>
            <a:off x="12181879" y="1101269"/>
            <a:ext cx="31598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70</a:t>
            </a:r>
            <a:r>
              <a:rPr lang="ko-KR" altLang="en-US" sz="5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여성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5FABC-F062-9C28-CFA1-D9AAF9810DF6}"/>
              </a:ext>
            </a:extLst>
          </p:cNvPr>
          <p:cNvSpPr txBox="1"/>
          <p:nvPr/>
        </p:nvSpPr>
        <p:spPr>
          <a:xfrm>
            <a:off x="7258431" y="1120659"/>
            <a:ext cx="31598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40</a:t>
            </a:r>
            <a:r>
              <a:rPr lang="ko-KR" altLang="en-US" sz="55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8EE12-7C1C-B2FA-78B6-F19E947B0862}"/>
              </a:ext>
            </a:extLst>
          </p:cNvPr>
          <p:cNvSpPr txBox="1"/>
          <p:nvPr/>
        </p:nvSpPr>
        <p:spPr>
          <a:xfrm>
            <a:off x="2128450" y="1118031"/>
            <a:ext cx="31598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55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 남성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A5E5BD1-DFB3-8A49-3011-4B8CF59A2B6B}"/>
              </a:ext>
            </a:extLst>
          </p:cNvPr>
          <p:cNvSpPr/>
          <p:nvPr/>
        </p:nvSpPr>
        <p:spPr>
          <a:xfrm>
            <a:off x="6935609" y="2516578"/>
            <a:ext cx="9601200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과일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1E5F890-DEC4-F004-BAB5-0122979E79E2}"/>
              </a:ext>
            </a:extLst>
          </p:cNvPr>
          <p:cNvSpPr/>
          <p:nvPr/>
        </p:nvSpPr>
        <p:spPr>
          <a:xfrm>
            <a:off x="6935609" y="3924300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자녀 교육비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5628AC-146D-95A6-7399-22161588BD6D}"/>
              </a:ext>
            </a:extLst>
          </p:cNvPr>
          <p:cNvSpPr/>
          <p:nvPr/>
        </p:nvSpPr>
        <p:spPr>
          <a:xfrm>
            <a:off x="12347218" y="3908154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치과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보철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10318F8-B469-737F-4AEE-E4F40EC3B608}"/>
              </a:ext>
            </a:extLst>
          </p:cNvPr>
          <p:cNvSpPr/>
          <p:nvPr/>
        </p:nvSpPr>
        <p:spPr>
          <a:xfrm>
            <a:off x="12347218" y="5304809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수산물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8EB74DD-08EB-8DDA-994F-563FBD1B2404}"/>
              </a:ext>
            </a:extLst>
          </p:cNvPr>
          <p:cNvSpPr/>
          <p:nvPr/>
        </p:nvSpPr>
        <p:spPr>
          <a:xfrm>
            <a:off x="6935609" y="5304809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항공료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8DE0E6-9342-BF36-9DC5-0685ECB57A92}"/>
              </a:ext>
            </a:extLst>
          </p:cNvPr>
          <p:cNvSpPr/>
          <p:nvPr/>
        </p:nvSpPr>
        <p:spPr>
          <a:xfrm>
            <a:off x="2080904" y="2530279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7984C91-F1CA-E5A5-BC3B-60846B19863C}"/>
              </a:ext>
            </a:extLst>
          </p:cNvPr>
          <p:cNvSpPr/>
          <p:nvPr/>
        </p:nvSpPr>
        <p:spPr>
          <a:xfrm>
            <a:off x="12347218" y="6716853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화초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413CC0E-DA23-20A0-6E16-68B3F9F36CD6}"/>
              </a:ext>
            </a:extLst>
          </p:cNvPr>
          <p:cNvSpPr/>
          <p:nvPr/>
        </p:nvSpPr>
        <p:spPr>
          <a:xfrm>
            <a:off x="2080904" y="3924300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대중교통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43AF699-C22B-AFD1-4C31-B8303025A1BF}"/>
              </a:ext>
            </a:extLst>
          </p:cNvPr>
          <p:cNvSpPr/>
          <p:nvPr/>
        </p:nvSpPr>
        <p:spPr>
          <a:xfrm>
            <a:off x="2080904" y="5318321"/>
            <a:ext cx="4189591" cy="121920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</a:t>
            </a:r>
          </a:p>
        </p:txBody>
      </p:sp>
    </p:spTree>
    <p:extLst>
      <p:ext uri="{BB962C8B-B14F-4D97-AF65-F5344CB8AC3E}">
        <p14:creationId xmlns:p14="http://schemas.microsoft.com/office/powerpoint/2010/main" val="3415136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48700"/>
            <a:ext cx="10553700" cy="327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3110136" y="2942897"/>
            <a:ext cx="12067727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프로젝트의</a:t>
            </a:r>
            <a:endParaRPr lang="en-US" altLang="ko-KR" sz="1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시사점과 한계점</a:t>
            </a:r>
            <a:endParaRPr lang="en-US" altLang="ko-KR" sz="14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0496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AC032E-23F3-A101-9717-41BA54703752}"/>
              </a:ext>
            </a:extLst>
          </p:cNvPr>
          <p:cNvGrpSpPr/>
          <p:nvPr/>
        </p:nvGrpSpPr>
        <p:grpSpPr>
          <a:xfrm>
            <a:off x="5417703" y="1392913"/>
            <a:ext cx="1086714" cy="1086714"/>
            <a:chOff x="4724400" y="1079206"/>
            <a:chExt cx="1086714" cy="10867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5277B8-D71E-2CB6-555C-58DD1AF9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F655BB-ECBC-501F-569C-0C0C5ADB6BDF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E1CB7F-9409-6B95-1F9F-912F8C9F7104}"/>
              </a:ext>
            </a:extLst>
          </p:cNvPr>
          <p:cNvSpPr txBox="1"/>
          <p:nvPr/>
        </p:nvSpPr>
        <p:spPr>
          <a:xfrm>
            <a:off x="5520340" y="1274551"/>
            <a:ext cx="12970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현행 소비자물가지수의 한계점을 인식하고</a:t>
            </a:r>
            <a:r>
              <a:rPr lang="en-US" altLang="ko-KR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민간차원에서 개선하려고 했던 시도는 처음</a:t>
            </a:r>
            <a:endParaRPr lang="en-US" altLang="ko-KR" sz="4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7F98B2-EA60-743B-95E9-020DE2BE653A}"/>
              </a:ext>
            </a:extLst>
          </p:cNvPr>
          <p:cNvGrpSpPr/>
          <p:nvPr/>
        </p:nvGrpSpPr>
        <p:grpSpPr>
          <a:xfrm>
            <a:off x="5503812" y="7342316"/>
            <a:ext cx="1086714" cy="1086714"/>
            <a:chOff x="4724400" y="1079206"/>
            <a:chExt cx="1086714" cy="1086714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E2FA5A8D-F6B0-9182-FE19-A57339C1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A45E53-8BF8-7FEE-1D69-FC9A96A4D581}"/>
                </a:ext>
              </a:extLst>
            </p:cNvPr>
            <p:cNvSpPr txBox="1"/>
            <p:nvPr/>
          </p:nvSpPr>
          <p:spPr>
            <a:xfrm>
              <a:off x="4976650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9BE833-0168-DCA0-1677-DCF0D9285273}"/>
              </a:ext>
            </a:extLst>
          </p:cNvPr>
          <p:cNvCxnSpPr/>
          <p:nvPr/>
        </p:nvCxnSpPr>
        <p:spPr>
          <a:xfrm>
            <a:off x="5599182" y="3390900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803321" y="1896457"/>
            <a:ext cx="3217547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5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2D94-703A-28EB-75D3-6CB6E1110017}"/>
              </a:ext>
            </a:extLst>
          </p:cNvPr>
          <p:cNvSpPr txBox="1"/>
          <p:nvPr/>
        </p:nvSpPr>
        <p:spPr>
          <a:xfrm>
            <a:off x="6221850" y="7092762"/>
            <a:ext cx="11380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금융업계의 </a:t>
            </a:r>
            <a:r>
              <a:rPr lang="ko-KR" altLang="en-US" sz="4000" dirty="0" err="1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마이데이터</a:t>
            </a:r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서비스와</a:t>
            </a:r>
            <a:endParaRPr lang="en-US" altLang="ko-KR" sz="4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연계하면</a:t>
            </a:r>
            <a:r>
              <a:rPr lang="en-US" altLang="ko-KR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 국민으로 대상으로 개인 맞춤형 체감물가지수 제공 가능</a:t>
            </a:r>
            <a:endParaRPr lang="en-US" altLang="ko-KR" sz="4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D699AFB-E7B4-8F4D-CB1B-F7DDCBF502FD}"/>
              </a:ext>
            </a:extLst>
          </p:cNvPr>
          <p:cNvCxnSpPr/>
          <p:nvPr/>
        </p:nvCxnSpPr>
        <p:spPr>
          <a:xfrm>
            <a:off x="5599182" y="6362700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BE863C-0CF8-69B5-3E43-8FF80D782699}"/>
              </a:ext>
            </a:extLst>
          </p:cNvPr>
          <p:cNvSpPr txBox="1"/>
          <p:nvPr/>
        </p:nvSpPr>
        <p:spPr>
          <a:xfrm>
            <a:off x="6965905" y="4223010"/>
            <a:ext cx="10454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같은 인플레이션 상황에서도</a:t>
            </a:r>
            <a:r>
              <a:rPr lang="en-US" altLang="ko-KR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4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특정 계층에게 더 큰 영향이 갈 수 있음을 보임</a:t>
            </a:r>
            <a:endParaRPr lang="en-US" altLang="ko-KR" sz="4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C9C56E-D5B2-6482-2057-988647DBF14C}"/>
              </a:ext>
            </a:extLst>
          </p:cNvPr>
          <p:cNvGrpSpPr/>
          <p:nvPr/>
        </p:nvGrpSpPr>
        <p:grpSpPr>
          <a:xfrm>
            <a:off x="5417703" y="4341374"/>
            <a:ext cx="1086714" cy="1086714"/>
            <a:chOff x="4724400" y="1079206"/>
            <a:chExt cx="1086714" cy="1086714"/>
          </a:xfrm>
        </p:grpSpPr>
        <p:pic>
          <p:nvPicPr>
            <p:cNvPr id="30" name="Picture 14">
              <a:extLst>
                <a:ext uri="{FF2B5EF4-FFF2-40B4-BE49-F238E27FC236}">
                  <a16:creationId xmlns:a16="http://schemas.microsoft.com/office/drawing/2014/main" id="{EA4062F3-1F82-ABD6-5C05-A9E420482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658F0E-C95F-7A35-8654-5AE7803FA903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458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809" y="8519377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그림 5" descr="폰트, 그래픽, 로고, 디자인이(가) 표시된 사진&#10;&#10;자동 생성된 설명">
            <a:extLst>
              <a:ext uri="{FF2B5EF4-FFF2-40B4-BE49-F238E27FC236}">
                <a16:creationId xmlns:a16="http://schemas.microsoft.com/office/drawing/2014/main" id="{C18E5099-F6D1-95EE-5174-51DC3D67B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438" y="1834557"/>
            <a:ext cx="3657600" cy="1247775"/>
          </a:xfrm>
          <a:prstGeom prst="rect">
            <a:avLst/>
          </a:prstGeom>
        </p:spPr>
      </p:pic>
      <p:pic>
        <p:nvPicPr>
          <p:cNvPr id="9" name="그림 8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B008B164-6881-65C6-B66F-AD7296EF4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44392"/>
            <a:ext cx="3876675" cy="1181100"/>
          </a:xfrm>
          <a:prstGeom prst="rect">
            <a:avLst/>
          </a:prstGeom>
        </p:spPr>
      </p:pic>
      <p:pic>
        <p:nvPicPr>
          <p:cNvPr id="11" name="그림 10" descr="노랑, 폰트, 텍스트, 로고이(가) 표시된 사진&#10;&#10;자동 생성된 설명">
            <a:extLst>
              <a:ext uri="{FF2B5EF4-FFF2-40B4-BE49-F238E27FC236}">
                <a16:creationId xmlns:a16="http://schemas.microsoft.com/office/drawing/2014/main" id="{C2CE4ECE-D758-3CA8-9843-DCECB9CAFF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61031"/>
            <a:ext cx="2133600" cy="2133600"/>
          </a:xfrm>
          <a:prstGeom prst="rect">
            <a:avLst/>
          </a:prstGeom>
        </p:spPr>
      </p:pic>
      <p:pic>
        <p:nvPicPr>
          <p:cNvPr id="14" name="그래픽 13" descr="화폐 단색으로 채워진">
            <a:extLst>
              <a:ext uri="{FF2B5EF4-FFF2-40B4-BE49-F238E27FC236}">
                <a16:creationId xmlns:a16="http://schemas.microsoft.com/office/drawing/2014/main" id="{EE166EAF-98A4-ADB2-4982-9FE5EB85A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21184" y="1609140"/>
            <a:ext cx="1547320" cy="1547320"/>
          </a:xfrm>
          <a:prstGeom prst="rect">
            <a:avLst/>
          </a:prstGeom>
        </p:spPr>
      </p:pic>
      <p:pic>
        <p:nvPicPr>
          <p:cNvPr id="16" name="그래픽 15" descr="신용 카드 단색으로 채워진">
            <a:extLst>
              <a:ext uri="{FF2B5EF4-FFF2-40B4-BE49-F238E27FC236}">
                <a16:creationId xmlns:a16="http://schemas.microsoft.com/office/drawing/2014/main" id="{6A6FDA4A-26DB-3D2D-C81E-B525AB9884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4362" y="3049573"/>
            <a:ext cx="1637196" cy="1637196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667B84E-7A8F-BDF6-6C66-F27C8F2F17F3}"/>
              </a:ext>
            </a:extLst>
          </p:cNvPr>
          <p:cNvSpPr/>
          <p:nvPr/>
        </p:nvSpPr>
        <p:spPr>
          <a:xfrm>
            <a:off x="8382000" y="2936010"/>
            <a:ext cx="1295400" cy="4408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F4213F-AAA7-90B2-8C9C-3D43C9EEFF6F}"/>
              </a:ext>
            </a:extLst>
          </p:cNvPr>
          <p:cNvSpPr txBox="1"/>
          <p:nvPr/>
        </p:nvSpPr>
        <p:spPr>
          <a:xfrm>
            <a:off x="12369347" y="1492748"/>
            <a:ext cx="4635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결제내역</a:t>
            </a:r>
            <a:r>
              <a:rPr lang="en-US" altLang="ko-KR" sz="60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</a:p>
          <a:p>
            <a:pPr algn="ctr"/>
            <a:r>
              <a:rPr lang="ko-KR" altLang="en-US" sz="60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소비습관</a:t>
            </a:r>
            <a:endParaRPr lang="en-US" altLang="ko-KR" sz="600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활용</a:t>
            </a:r>
            <a:endParaRPr lang="en-US" altLang="ko-KR" sz="6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40F4FED-B85F-4BDA-E8D4-5AF1D758E4DB}"/>
              </a:ext>
            </a:extLst>
          </p:cNvPr>
          <p:cNvSpPr/>
          <p:nvPr/>
        </p:nvSpPr>
        <p:spPr>
          <a:xfrm>
            <a:off x="1371600" y="7190170"/>
            <a:ext cx="1295400" cy="4408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4F0451-8DEB-2FBC-21F3-DD699F3E4216}"/>
              </a:ext>
            </a:extLst>
          </p:cNvPr>
          <p:cNvSpPr txBox="1"/>
          <p:nvPr/>
        </p:nvSpPr>
        <p:spPr>
          <a:xfrm>
            <a:off x="3352800" y="8006212"/>
            <a:ext cx="61388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 선택</a:t>
            </a:r>
            <a:r>
              <a:rPr lang="en-US" altLang="ko-KR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50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 조정</a:t>
            </a:r>
            <a:endParaRPr lang="en-US" altLang="ko-KR" sz="50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D9D1BE4-3B90-FB25-B61F-42A62D4C090A}"/>
              </a:ext>
            </a:extLst>
          </p:cNvPr>
          <p:cNvSpPr/>
          <p:nvPr/>
        </p:nvSpPr>
        <p:spPr>
          <a:xfrm>
            <a:off x="10134600" y="7190170"/>
            <a:ext cx="1295400" cy="44089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식료품 가방 단색으로 채워진">
            <a:extLst>
              <a:ext uri="{FF2B5EF4-FFF2-40B4-BE49-F238E27FC236}">
                <a16:creationId xmlns:a16="http://schemas.microsoft.com/office/drawing/2014/main" id="{835556B9-694B-92F8-4587-AD67A61C99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71237" y="6431830"/>
            <a:ext cx="1416052" cy="1416050"/>
          </a:xfrm>
          <a:prstGeom prst="rect">
            <a:avLst/>
          </a:prstGeom>
        </p:spPr>
      </p:pic>
      <p:pic>
        <p:nvPicPr>
          <p:cNvPr id="24" name="그래픽 23" descr="클립보드 선택 표시됨 단색으로 채워진">
            <a:extLst>
              <a:ext uri="{FF2B5EF4-FFF2-40B4-BE49-F238E27FC236}">
                <a16:creationId xmlns:a16="http://schemas.microsoft.com/office/drawing/2014/main" id="{2296BF36-35BE-1749-D60C-3BCD96C475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5645" y="6564101"/>
            <a:ext cx="1318311" cy="1318311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BBFA35-E1AE-0579-E933-F201E320C140}"/>
              </a:ext>
            </a:extLst>
          </p:cNvPr>
          <p:cNvGrpSpPr/>
          <p:nvPr/>
        </p:nvGrpSpPr>
        <p:grpSpPr>
          <a:xfrm>
            <a:off x="12433834" y="6045047"/>
            <a:ext cx="4635151" cy="2749205"/>
            <a:chOff x="5623498" y="8217225"/>
            <a:chExt cx="10763250" cy="964876"/>
          </a:xfrm>
        </p:grpSpPr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4C01AF15-33E5-C6DE-1F07-95FD5BC3C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FBAF69-29B0-86EA-9C4B-5B220DE4658D}"/>
                </a:ext>
              </a:extLst>
            </p:cNvPr>
            <p:cNvSpPr txBox="1"/>
            <p:nvPr/>
          </p:nvSpPr>
          <p:spPr>
            <a:xfrm>
              <a:off x="5623498" y="8260144"/>
              <a:ext cx="10763250" cy="356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○○○ 님</a:t>
              </a:r>
              <a:endParaRPr lang="en-US" altLang="ko-KR" sz="6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5ED3D5F-80C5-BEBF-7D17-FA2AD56C0DF8}"/>
              </a:ext>
            </a:extLst>
          </p:cNvPr>
          <p:cNvSpPr txBox="1"/>
          <p:nvPr/>
        </p:nvSpPr>
        <p:spPr>
          <a:xfrm>
            <a:off x="12364158" y="7161605"/>
            <a:ext cx="463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121.76</a:t>
            </a:r>
          </a:p>
        </p:txBody>
      </p:sp>
    </p:spTree>
    <p:extLst>
      <p:ext uri="{BB962C8B-B14F-4D97-AF65-F5344CB8AC3E}">
        <p14:creationId xmlns:p14="http://schemas.microsoft.com/office/powerpoint/2010/main" val="919568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10600"/>
            <a:ext cx="105537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00" y="457200"/>
            <a:ext cx="13068300" cy="925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84" y="1638300"/>
            <a:ext cx="825500" cy="889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3AC032E-23F3-A101-9717-41BA54703752}"/>
              </a:ext>
            </a:extLst>
          </p:cNvPr>
          <p:cNvGrpSpPr/>
          <p:nvPr/>
        </p:nvGrpSpPr>
        <p:grpSpPr>
          <a:xfrm>
            <a:off x="10962747" y="1237941"/>
            <a:ext cx="1086714" cy="1086714"/>
            <a:chOff x="4724400" y="1079206"/>
            <a:chExt cx="1086714" cy="10867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85277B8-D71E-2CB6-555C-58DD1AF93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F655BB-ECBC-501F-569C-0C0C5ADB6BDF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0E1CB7F-9409-6B95-1F9F-912F8C9F7104}"/>
              </a:ext>
            </a:extLst>
          </p:cNvPr>
          <p:cNvSpPr txBox="1"/>
          <p:nvPr/>
        </p:nvSpPr>
        <p:spPr>
          <a:xfrm>
            <a:off x="4990359" y="2930751"/>
            <a:ext cx="12970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원래부터 소비자물가지수 산출에 누락된 품목들을</a:t>
            </a:r>
            <a:endParaRPr lang="en-US" altLang="ko-KR" sz="43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새로이 추가하지 못했음</a:t>
            </a:r>
            <a:endParaRPr lang="en-US" altLang="ko-KR" sz="43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7F98B2-EA60-743B-95E9-020DE2BE653A}"/>
              </a:ext>
            </a:extLst>
          </p:cNvPr>
          <p:cNvGrpSpPr/>
          <p:nvPr/>
        </p:nvGrpSpPr>
        <p:grpSpPr>
          <a:xfrm>
            <a:off x="10962747" y="5527152"/>
            <a:ext cx="1086714" cy="1086714"/>
            <a:chOff x="4724400" y="1079206"/>
            <a:chExt cx="1086714" cy="1086714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E2FA5A8D-F6B0-9182-FE19-A57339C1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A45E53-8BF8-7FEE-1D69-FC9A96A4D581}"/>
                </a:ext>
              </a:extLst>
            </p:cNvPr>
            <p:cNvSpPr txBox="1"/>
            <p:nvPr/>
          </p:nvSpPr>
          <p:spPr>
            <a:xfrm>
              <a:off x="4976650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9BE833-0168-DCA0-1677-DCF0D9285273}"/>
              </a:ext>
            </a:extLst>
          </p:cNvPr>
          <p:cNvCxnSpPr/>
          <p:nvPr/>
        </p:nvCxnSpPr>
        <p:spPr>
          <a:xfrm>
            <a:off x="5599182" y="4914900"/>
            <a:ext cx="1158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803321" y="1896457"/>
            <a:ext cx="3217547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</a:t>
            </a:r>
            <a:endParaRPr lang="en-US" altLang="ko-KR" sz="65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한계점</a:t>
            </a:r>
            <a:endParaRPr lang="en-US" altLang="ko-KR" sz="5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4C2D94-703A-28EB-75D3-6CB6E1110017}"/>
              </a:ext>
            </a:extLst>
          </p:cNvPr>
          <p:cNvSpPr txBox="1"/>
          <p:nvPr/>
        </p:nvSpPr>
        <p:spPr>
          <a:xfrm>
            <a:off x="5785480" y="7178814"/>
            <a:ext cx="1138061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개개인마다 각 품목별로 느끼는 중요성의 차이도</a:t>
            </a:r>
            <a:endParaRPr lang="en-US" altLang="ko-KR" sz="43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모두 다른데</a:t>
            </a:r>
            <a:r>
              <a:rPr lang="en-US" altLang="ko-KR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4300" dirty="0">
                <a:solidFill>
                  <a:srgbClr val="0070C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가중치에 담아내지 못함</a:t>
            </a:r>
            <a:endParaRPr lang="en-US" altLang="ko-KR" sz="4300" dirty="0">
              <a:solidFill>
                <a:srgbClr val="0070C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268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48700"/>
            <a:ext cx="10553700" cy="327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5579562" y="3009900"/>
            <a:ext cx="712887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</a:t>
            </a:r>
            <a:r>
              <a:rPr lang="en-US" altLang="ko-KR" sz="1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&amp;</a:t>
            </a:r>
            <a:r>
              <a:rPr lang="en-US" altLang="ko-KR" sz="2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</a:t>
            </a:r>
          </a:p>
        </p:txBody>
      </p:sp>
    </p:spTree>
    <p:extLst>
      <p:ext uri="{BB962C8B-B14F-4D97-AF65-F5344CB8AC3E}">
        <p14:creationId xmlns:p14="http://schemas.microsoft.com/office/powerpoint/2010/main" val="2627278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8648700"/>
            <a:ext cx="10553700" cy="3276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241E56-57D7-ECE3-4D36-AF570EF0E146}"/>
              </a:ext>
            </a:extLst>
          </p:cNvPr>
          <p:cNvSpPr txBox="1"/>
          <p:nvPr/>
        </p:nvSpPr>
        <p:spPr>
          <a:xfrm>
            <a:off x="5999549" y="3009900"/>
            <a:ext cx="628890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 록</a:t>
            </a:r>
            <a:endParaRPr lang="en-US" altLang="ko-KR" sz="23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1" y="8534400"/>
            <a:ext cx="165354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100" y="1943100"/>
            <a:ext cx="3581400" cy="3721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1943100"/>
            <a:ext cx="3581400" cy="373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9600" y="2006600"/>
            <a:ext cx="3581400" cy="3670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2A537-A680-DE2A-6EAD-33BB8CE50923}"/>
              </a:ext>
            </a:extLst>
          </p:cNvPr>
          <p:cNvSpPr txBox="1"/>
          <p:nvPr/>
        </p:nvSpPr>
        <p:spPr>
          <a:xfrm>
            <a:off x="1353046" y="1840180"/>
            <a:ext cx="298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5CA9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endParaRPr lang="en-US" altLang="ko-KR" sz="8000" dirty="0">
              <a:solidFill>
                <a:srgbClr val="5CA9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D945-BE70-0CD4-4977-AEDC535CAE59}"/>
              </a:ext>
            </a:extLst>
          </p:cNvPr>
          <p:cNvSpPr txBox="1"/>
          <p:nvPr/>
        </p:nvSpPr>
        <p:spPr>
          <a:xfrm>
            <a:off x="1353046" y="2975630"/>
            <a:ext cx="3076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물가지수</a:t>
            </a:r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1" name="그래픽 30" descr="식료품 가방 단색으로 채워진">
            <a:extLst>
              <a:ext uri="{FF2B5EF4-FFF2-40B4-BE49-F238E27FC236}">
                <a16:creationId xmlns:a16="http://schemas.microsoft.com/office/drawing/2014/main" id="{9416CA08-9598-8E26-64BD-EBE38CDF7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4599" y="2305810"/>
            <a:ext cx="1416052" cy="1416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81D3472-71D3-AAE0-85DA-FFA63E337796}"/>
              </a:ext>
            </a:extLst>
          </p:cNvPr>
          <p:cNvSpPr txBox="1"/>
          <p:nvPr/>
        </p:nvSpPr>
        <p:spPr>
          <a:xfrm>
            <a:off x="6125935" y="3979643"/>
            <a:ext cx="18197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품목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03F9A9-2EEE-F325-00BA-D433DB831EF1}"/>
              </a:ext>
            </a:extLst>
          </p:cNvPr>
          <p:cNvSpPr txBox="1"/>
          <p:nvPr/>
        </p:nvSpPr>
        <p:spPr>
          <a:xfrm>
            <a:off x="10177235" y="3949124"/>
            <a:ext cx="18197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CFBAA9-DE49-67D9-8268-3CDD6014C39B}"/>
              </a:ext>
            </a:extLst>
          </p:cNvPr>
          <p:cNvSpPr txBox="1"/>
          <p:nvPr/>
        </p:nvSpPr>
        <p:spPr>
          <a:xfrm>
            <a:off x="10439325" y="2403549"/>
            <a:ext cx="1295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\</a:t>
            </a:r>
            <a:endParaRPr lang="ko-KR" altLang="en-US" sz="9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9" name="그래픽 38" descr="클립보드 선택 표시됨 단색으로 채워진">
            <a:extLst>
              <a:ext uri="{FF2B5EF4-FFF2-40B4-BE49-F238E27FC236}">
                <a16:creationId xmlns:a16="http://schemas.microsoft.com/office/drawing/2014/main" id="{ABED585F-A281-7A11-3F89-97EA0A1EB1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441144" y="2485339"/>
            <a:ext cx="1318311" cy="13183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AB5C66-A46A-4126-6DE0-61C697CD97E4}"/>
              </a:ext>
            </a:extLst>
          </p:cNvPr>
          <p:cNvSpPr txBox="1"/>
          <p:nvPr/>
        </p:nvSpPr>
        <p:spPr>
          <a:xfrm>
            <a:off x="13963346" y="3979643"/>
            <a:ext cx="228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가중치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B023D-1E57-37D1-2E6C-32AF7543CFC8}"/>
              </a:ext>
            </a:extLst>
          </p:cNvPr>
          <p:cNvSpPr txBox="1"/>
          <p:nvPr/>
        </p:nvSpPr>
        <p:spPr>
          <a:xfrm>
            <a:off x="5697163" y="6105962"/>
            <a:ext cx="26709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458</a:t>
            </a:r>
            <a:r>
              <a:rPr lang="ko-KR" altLang="en-US" sz="7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2BE18-0C14-2109-A457-BEB9F1E8EF8D}"/>
              </a:ext>
            </a:extLst>
          </p:cNvPr>
          <p:cNvSpPr txBox="1"/>
          <p:nvPr/>
        </p:nvSpPr>
        <p:spPr>
          <a:xfrm>
            <a:off x="9871060" y="6105962"/>
            <a:ext cx="24320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기준년도</a:t>
            </a:r>
            <a:endParaRPr lang="en-US" altLang="ko-KR" sz="45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대비 가격</a:t>
            </a:r>
            <a:endParaRPr lang="en-US" altLang="ko-KR" sz="45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(2020</a:t>
            </a:r>
            <a:r>
              <a:rPr lang="ko-KR" altLang="en-US" sz="3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</a:t>
            </a:r>
            <a:r>
              <a:rPr lang="en-US" altLang="ko-KR" sz="3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632B3A-E4BF-BBF1-8C09-29B0F16D0473}"/>
              </a:ext>
            </a:extLst>
          </p:cNvPr>
          <p:cNvSpPr txBox="1"/>
          <p:nvPr/>
        </p:nvSpPr>
        <p:spPr>
          <a:xfrm>
            <a:off x="13407353" y="6105962"/>
            <a:ext cx="34836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해당 품목의</a:t>
            </a:r>
            <a:endParaRPr lang="en-US" altLang="ko-KR" sz="45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상대적 중요도</a:t>
            </a:r>
            <a:endParaRPr lang="en-US" altLang="ko-KR" sz="3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30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D73D75E-49C3-2920-69C5-E47512EC5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2705100"/>
            <a:ext cx="13070611" cy="27382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C066D4-6C6B-5FE2-F4C1-C847D237F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5763808"/>
            <a:ext cx="13107192" cy="24989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2CF67-C47D-4286-1C20-E681FDE13CD0}"/>
              </a:ext>
            </a:extLst>
          </p:cNvPr>
          <p:cNvSpPr txBox="1"/>
          <p:nvPr/>
        </p:nvSpPr>
        <p:spPr>
          <a:xfrm>
            <a:off x="1152612" y="1067340"/>
            <a:ext cx="86581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네이버 구글 </a:t>
            </a:r>
            <a:r>
              <a:rPr lang="ko-KR" altLang="en-US" sz="4000" dirty="0" err="1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수집 데이터</a:t>
            </a:r>
            <a:endParaRPr lang="en-US" altLang="ko-KR" sz="4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49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51435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379916-186F-2D88-8A2F-427172832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328" y="2764205"/>
            <a:ext cx="5026478" cy="68509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32DBE7-7ABF-C996-B0EB-74175065F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448" y="2538042"/>
            <a:ext cx="4899722" cy="5389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4A2E71-ADB0-922A-C214-130076B2B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2783912"/>
            <a:ext cx="5976394" cy="56655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73E126-56DC-7E67-2DE5-2E0C16176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7819" y="3951761"/>
            <a:ext cx="5577715" cy="5638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D4D84-F140-DAA0-045E-2155EB0CA1CB}"/>
              </a:ext>
            </a:extLst>
          </p:cNvPr>
          <p:cNvSpPr txBox="1"/>
          <p:nvPr/>
        </p:nvSpPr>
        <p:spPr>
          <a:xfrm>
            <a:off x="1152612" y="1067340"/>
            <a:ext cx="60692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품목별 기사 </a:t>
            </a:r>
            <a:r>
              <a:rPr lang="ko-KR" altLang="en-US" sz="4000" dirty="0" err="1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4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723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8D0A09-0BA6-5662-AB3C-E706D870A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600" y="5086350"/>
            <a:ext cx="13104090" cy="20766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0CD995-2930-5AEA-5C45-307430775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2795246"/>
            <a:ext cx="12545660" cy="21086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4097340-5A1A-1E0F-92A9-695FE5771A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064" y="7491754"/>
            <a:ext cx="13104090" cy="1703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FD60C-810E-9730-CC86-3CCC9C46A888}"/>
              </a:ext>
            </a:extLst>
          </p:cNvPr>
          <p:cNvSpPr txBox="1"/>
          <p:nvPr/>
        </p:nvSpPr>
        <p:spPr>
          <a:xfrm>
            <a:off x="1152612" y="1067340"/>
            <a:ext cx="653576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동음이의어 처리 결과</a:t>
            </a:r>
            <a:endParaRPr lang="en-US" altLang="ko-KR" sz="4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300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AAD092-2760-BF6D-5367-EF1E1A79E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89" y="2868831"/>
            <a:ext cx="11499421" cy="2217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6B4F8E7-199E-4F2A-ED05-46858A88BE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79"/>
          <a:stretch/>
        </p:blipFill>
        <p:spPr>
          <a:xfrm>
            <a:off x="6705600" y="5199340"/>
            <a:ext cx="9414683" cy="2217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1D8831-7EA9-E128-311F-55AF15C34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563" y="7496667"/>
            <a:ext cx="12661536" cy="2027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2CA35-400A-AB33-A99D-FC85113EA2E0}"/>
              </a:ext>
            </a:extLst>
          </p:cNvPr>
          <p:cNvSpPr txBox="1"/>
          <p:nvPr/>
        </p:nvSpPr>
        <p:spPr>
          <a:xfrm>
            <a:off x="1152612" y="1067340"/>
            <a:ext cx="769313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 err="1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검색량</a:t>
            </a:r>
            <a:r>
              <a:rPr lang="en-US" altLang="ko-KR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기사 데이터 </a:t>
            </a:r>
            <a:r>
              <a:rPr lang="ko-KR" altLang="en-US" sz="4000" dirty="0" err="1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4000" dirty="0">
              <a:solidFill>
                <a:srgbClr val="52A8E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65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18B48E-CE27-34A5-74E5-89C2CAF7E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746" y="5750289"/>
            <a:ext cx="15363012" cy="25794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97EDF5-08E8-DF4F-70B1-8D3E0A091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617" y="2183031"/>
            <a:ext cx="13209593" cy="2483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36545-3B13-8F15-D224-D2F188F56E93}"/>
              </a:ext>
            </a:extLst>
          </p:cNvPr>
          <p:cNvSpPr txBox="1"/>
          <p:nvPr/>
        </p:nvSpPr>
        <p:spPr>
          <a:xfrm>
            <a:off x="1152612" y="1067340"/>
            <a:ext cx="4541628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점유율 반영</a:t>
            </a:r>
            <a:endParaRPr lang="en-US" altLang="ko-KR" sz="4000" dirty="0">
              <a:solidFill>
                <a:srgbClr val="52A8E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8132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22">
            <a:extLst>
              <a:ext uri="{FF2B5EF4-FFF2-40B4-BE49-F238E27FC236}">
                <a16:creationId xmlns:a16="http://schemas.microsoft.com/office/drawing/2014/main" id="{3AC55404-9260-8513-58FF-71AACCD9A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464" y="952500"/>
            <a:ext cx="825500" cy="8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CB40FC-3063-9EEC-C88B-AD5E06957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464" y="2628900"/>
            <a:ext cx="3345501" cy="65353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39C361-8B54-3923-569E-4140E8E721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00" y="2644221"/>
            <a:ext cx="3345501" cy="6729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A555E5-5198-8CC8-A7F5-772D3EF16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3522" y="2602542"/>
            <a:ext cx="3424356" cy="6561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48F56-DB4B-B5C1-5701-44AFB008921C}"/>
              </a:ext>
            </a:extLst>
          </p:cNvPr>
          <p:cNvSpPr txBox="1"/>
          <p:nvPr/>
        </p:nvSpPr>
        <p:spPr>
          <a:xfrm>
            <a:off x="1152612" y="1067340"/>
            <a:ext cx="60692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부록</a:t>
            </a:r>
            <a:r>
              <a:rPr lang="en-US" altLang="ko-KR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55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>
                <a:solidFill>
                  <a:srgbClr val="52A8E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개인별 소비 바스켓</a:t>
            </a:r>
            <a:endParaRPr lang="en-US" altLang="ko-KR" sz="4000" dirty="0">
              <a:solidFill>
                <a:srgbClr val="52A8E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659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하늘, 하늘빛, 일렉트릭 블루, 아쿠아이(가) 표시된 사진&#10;&#10;자동 생성된 설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1" y="8534400"/>
            <a:ext cx="165354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131EBAD-7FE0-3958-771B-B600517F2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230838"/>
            <a:ext cx="16028824" cy="78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6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610600"/>
            <a:ext cx="165354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92A537-A680-DE2A-6EAD-33BB8CE50923}"/>
              </a:ext>
            </a:extLst>
          </p:cNvPr>
          <p:cNvSpPr txBox="1"/>
          <p:nvPr/>
        </p:nvSpPr>
        <p:spPr>
          <a:xfrm>
            <a:off x="1353046" y="1840180"/>
            <a:ext cx="298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rgbClr val="5CA9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endParaRPr lang="en-US" altLang="ko-KR" sz="8000" dirty="0">
              <a:solidFill>
                <a:srgbClr val="5CA9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0DD945-BE70-0CD4-4977-AEDC535CAE59}"/>
              </a:ext>
            </a:extLst>
          </p:cNvPr>
          <p:cNvSpPr txBox="1"/>
          <p:nvPr/>
        </p:nvSpPr>
        <p:spPr>
          <a:xfrm>
            <a:off x="1353046" y="2952546"/>
            <a:ext cx="307648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물가지수</a:t>
            </a:r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DE9404-F1C8-CB4D-6544-7D7E4140C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513" y="1122459"/>
            <a:ext cx="9402487" cy="20767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87A1FD-B428-A328-2AFC-9C60716DA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427" y="2478515"/>
            <a:ext cx="9335803" cy="22291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D7202A6-E3D7-2662-2549-BC1726041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909" y="4097917"/>
            <a:ext cx="9278645" cy="21720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CEC26DF-4706-6544-0F81-F5BB009CAEB1}"/>
              </a:ext>
            </a:extLst>
          </p:cNvPr>
          <p:cNvSpPr txBox="1"/>
          <p:nvPr/>
        </p:nvSpPr>
        <p:spPr>
          <a:xfrm>
            <a:off x="6876169" y="6751511"/>
            <a:ext cx="8369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소비자물가지수는 현재 국내에서 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공신력 있는 물가지수</a:t>
            </a:r>
            <a:endParaRPr lang="en-US" altLang="ko-KR" sz="40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90E0838-14A5-58A7-CF52-71836816F989}"/>
              </a:ext>
            </a:extLst>
          </p:cNvPr>
          <p:cNvGrpSpPr/>
          <p:nvPr/>
        </p:nvGrpSpPr>
        <p:grpSpPr>
          <a:xfrm>
            <a:off x="5524933" y="8340701"/>
            <a:ext cx="10763250" cy="964876"/>
            <a:chOff x="5548082" y="8217225"/>
            <a:chExt cx="10763250" cy="964876"/>
          </a:xfrm>
        </p:grpSpPr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5544AF82-189B-67A6-DEDF-BB4E98501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74047" y="8217225"/>
              <a:ext cx="10380354" cy="96487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663A8B-22E4-B316-4FE8-973A79D1BAF1}"/>
                </a:ext>
              </a:extLst>
            </p:cNvPr>
            <p:cNvSpPr txBox="1"/>
            <p:nvPr/>
          </p:nvSpPr>
          <p:spPr>
            <a:xfrm>
              <a:off x="5548082" y="8339445"/>
              <a:ext cx="107632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=&gt; 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언론에서 물가를 다룰 때</a:t>
              </a:r>
              <a:r>
                <a:rPr lang="en-US" altLang="ko-KR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, 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항상 인용되는 지표</a:t>
              </a:r>
              <a:endPara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60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610600"/>
            <a:ext cx="165354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57200"/>
            <a:ext cx="17449800" cy="92583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933BBA1E-0306-DAF7-D2B5-39C6F7D46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533650"/>
            <a:ext cx="5480255" cy="510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4EE0A2-65D8-2A6E-9DCC-ED8D79BC7227}"/>
              </a:ext>
            </a:extLst>
          </p:cNvPr>
          <p:cNvSpPr txBox="1"/>
          <p:nvPr/>
        </p:nvSpPr>
        <p:spPr>
          <a:xfrm>
            <a:off x="6991555" y="3481506"/>
            <a:ext cx="103509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 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물가지수는</a:t>
            </a:r>
            <a:endParaRPr lang="en-US" altLang="ko-KR" sz="7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‘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</a:t>
            </a:r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’</a:t>
            </a:r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 실제 체감하는</a:t>
            </a:r>
            <a:endParaRPr lang="en-US" altLang="ko-KR" sz="7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물가를 잘 나타내고 있는가</a:t>
            </a:r>
            <a:r>
              <a:rPr lang="en-US" altLang="ko-KR" sz="7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86A16-5797-D52B-C763-C9C83500025A}"/>
              </a:ext>
            </a:extLst>
          </p:cNvPr>
          <p:cNvSpPr txBox="1"/>
          <p:nvPr/>
        </p:nvSpPr>
        <p:spPr>
          <a:xfrm>
            <a:off x="1470390" y="2781300"/>
            <a:ext cx="467307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2024 ¼</a:t>
            </a:r>
            <a:r>
              <a:rPr lang="ko-KR" altLang="en-US" sz="4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분기</a:t>
            </a:r>
            <a:endParaRPr lang="en-US" altLang="ko-KR" sz="4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55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소비자물가지수</a:t>
            </a:r>
            <a:endParaRPr lang="en-US" altLang="ko-KR" sz="55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95130-F923-CA50-59C7-F927FC14B50E}"/>
              </a:ext>
            </a:extLst>
          </p:cNvPr>
          <p:cNvSpPr txBox="1"/>
          <p:nvPr/>
        </p:nvSpPr>
        <p:spPr>
          <a:xfrm>
            <a:off x="1284441" y="5086350"/>
            <a:ext cx="504497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113.62</a:t>
            </a:r>
          </a:p>
        </p:txBody>
      </p:sp>
    </p:spTree>
    <p:extLst>
      <p:ext uri="{BB962C8B-B14F-4D97-AF65-F5344CB8AC3E}">
        <p14:creationId xmlns:p14="http://schemas.microsoft.com/office/powerpoint/2010/main" val="2420097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604250"/>
            <a:ext cx="15659100" cy="327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57200"/>
            <a:ext cx="17449800" cy="9258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85750000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1638300"/>
            <a:ext cx="825500" cy="889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8480B98-A180-A034-744E-CD08DE6FAB62}"/>
              </a:ext>
            </a:extLst>
          </p:cNvPr>
          <p:cNvSpPr txBox="1"/>
          <p:nvPr/>
        </p:nvSpPr>
        <p:spPr>
          <a:xfrm>
            <a:off x="1353046" y="1892468"/>
            <a:ext cx="2518638" cy="3016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rgbClr val="52A8E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VS</a:t>
            </a:r>
          </a:p>
          <a:p>
            <a:r>
              <a:rPr lang="ko-KR" altLang="en-US" sz="5000" dirty="0">
                <a:solidFill>
                  <a:srgbClr val="65B1E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체감물가</a:t>
            </a:r>
            <a:endParaRPr lang="en-US" altLang="ko-KR" sz="5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6000" dirty="0">
              <a:solidFill>
                <a:srgbClr val="65B1E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AFBAC-C8C3-92D1-BC66-4851623C9918}"/>
              </a:ext>
            </a:extLst>
          </p:cNvPr>
          <p:cNvSpPr txBox="1"/>
          <p:nvPr/>
        </p:nvSpPr>
        <p:spPr>
          <a:xfrm>
            <a:off x="6168751" y="1153203"/>
            <a:ext cx="630813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dirty="0">
                <a:solidFill>
                  <a:srgbClr val="58A6E7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너무 포괄적인 품목들</a:t>
            </a:r>
            <a:endParaRPr lang="en-US" altLang="ko-KR" sz="5500" dirty="0">
              <a:solidFill>
                <a:srgbClr val="58A6E7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032500-BE34-5CB6-7602-BF7727B2F997}"/>
              </a:ext>
            </a:extLst>
          </p:cNvPr>
          <p:cNvGrpSpPr/>
          <p:nvPr/>
        </p:nvGrpSpPr>
        <p:grpSpPr>
          <a:xfrm>
            <a:off x="4724400" y="1079206"/>
            <a:ext cx="1086714" cy="1086714"/>
            <a:chOff x="4724400" y="1079206"/>
            <a:chExt cx="1086714" cy="1086714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4400" y="1079206"/>
              <a:ext cx="1086714" cy="108671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D00FD3-BD91-6540-E554-4E38EF302D11}"/>
                </a:ext>
              </a:extLst>
            </p:cNvPr>
            <p:cNvSpPr txBox="1"/>
            <p:nvPr/>
          </p:nvSpPr>
          <p:spPr>
            <a:xfrm>
              <a:off x="4946338" y="1191675"/>
              <a:ext cx="58221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</a:t>
              </a:r>
              <a:endParaRPr lang="ko-KR" altLang="en-US" sz="5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0" name="그래픽 29" descr="흡연 단색으로 채워진">
            <a:extLst>
              <a:ext uri="{FF2B5EF4-FFF2-40B4-BE49-F238E27FC236}">
                <a16:creationId xmlns:a16="http://schemas.microsoft.com/office/drawing/2014/main" id="{54427AB0-A814-3CD4-58CF-B88520F8F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2450" y="2400300"/>
            <a:ext cx="1828800" cy="1828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D5BE73-6592-04FA-693A-DC047A7A0355}"/>
              </a:ext>
            </a:extLst>
          </p:cNvPr>
          <p:cNvSpPr txBox="1"/>
          <p:nvPr/>
        </p:nvSpPr>
        <p:spPr>
          <a:xfrm>
            <a:off x="14276619" y="2652980"/>
            <a:ext cx="20505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accent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담배</a:t>
            </a:r>
          </a:p>
        </p:txBody>
      </p:sp>
      <p:pic>
        <p:nvPicPr>
          <p:cNvPr id="33" name="그래픽 32" descr="서적 단색으로 채워진">
            <a:extLst>
              <a:ext uri="{FF2B5EF4-FFF2-40B4-BE49-F238E27FC236}">
                <a16:creationId xmlns:a16="http://schemas.microsoft.com/office/drawing/2014/main" id="{3EF13AB1-D2B7-CE23-BD74-131FF1665D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0983" y="4748518"/>
            <a:ext cx="1794928" cy="17949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72B01B5-B495-41E2-2495-2F6761684352}"/>
              </a:ext>
            </a:extLst>
          </p:cNvPr>
          <p:cNvSpPr txBox="1"/>
          <p:nvPr/>
        </p:nvSpPr>
        <p:spPr>
          <a:xfrm>
            <a:off x="14111156" y="4979392"/>
            <a:ext cx="281038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0" dirty="0">
                <a:solidFill>
                  <a:srgbClr val="00B05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학원비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174C30-85E5-8F53-7760-DE1E6AFEE023}"/>
              </a:ext>
            </a:extLst>
          </p:cNvPr>
          <p:cNvSpPr txBox="1"/>
          <p:nvPr/>
        </p:nvSpPr>
        <p:spPr>
          <a:xfrm>
            <a:off x="5336775" y="2766844"/>
            <a:ext cx="39164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비흡연자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A55B0-F3F7-3877-6928-5D25B649830C}"/>
              </a:ext>
            </a:extLst>
          </p:cNvPr>
          <p:cNvSpPr txBox="1"/>
          <p:nvPr/>
        </p:nvSpPr>
        <p:spPr>
          <a:xfrm>
            <a:off x="5318262" y="4962797"/>
            <a:ext cx="392607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50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독신 </a:t>
            </a:r>
            <a:r>
              <a:rPr lang="ko-KR" altLang="en-US" sz="75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88E1E2-A19F-53FF-CEEC-8D4E59D435E0}"/>
              </a:ext>
            </a:extLst>
          </p:cNvPr>
          <p:cNvSpPr txBox="1"/>
          <p:nvPr/>
        </p:nvSpPr>
        <p:spPr>
          <a:xfrm>
            <a:off x="4993082" y="7343675"/>
            <a:ext cx="4653838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5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</a:t>
            </a:r>
            <a:r>
              <a:rPr lang="en-US" altLang="ko-KR" sz="6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6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比</a:t>
            </a:r>
            <a:r>
              <a:rPr lang="en-US" altLang="ko-KR" sz="60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6500" dirty="0">
                <a:solidFill>
                  <a:schemeClr val="bg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00EE78-E7C8-0966-0E51-5EBEA2B4F0A2}"/>
              </a:ext>
            </a:extLst>
          </p:cNvPr>
          <p:cNvSpPr txBox="1"/>
          <p:nvPr/>
        </p:nvSpPr>
        <p:spPr>
          <a:xfrm>
            <a:off x="14113333" y="7005395"/>
            <a:ext cx="29867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반려동물</a:t>
            </a:r>
            <a:endParaRPr lang="en-US" altLang="ko-KR" sz="6000" dirty="0">
              <a:solidFill>
                <a:srgbClr val="7030A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6000" dirty="0">
                <a:solidFill>
                  <a:srgbClr val="7030A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용품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2FD21C-1F9D-71BD-5BDC-7056A0A97BA5}"/>
              </a:ext>
            </a:extLst>
          </p:cNvPr>
          <p:cNvGrpSpPr/>
          <p:nvPr/>
        </p:nvGrpSpPr>
        <p:grpSpPr>
          <a:xfrm>
            <a:off x="11910746" y="7015220"/>
            <a:ext cx="2270575" cy="1927168"/>
            <a:chOff x="11152216" y="7028496"/>
            <a:chExt cx="2270575" cy="1927168"/>
          </a:xfrm>
        </p:grpSpPr>
        <p:pic>
          <p:nvPicPr>
            <p:cNvPr id="42" name="그래픽 41" descr="뼈 단색으로 채워진">
              <a:extLst>
                <a:ext uri="{FF2B5EF4-FFF2-40B4-BE49-F238E27FC236}">
                  <a16:creationId xmlns:a16="http://schemas.microsoft.com/office/drawing/2014/main" id="{16FE2671-52FF-0693-55B0-4D7A0188E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1171504">
              <a:off x="12508391" y="7221393"/>
              <a:ext cx="914400" cy="914400"/>
            </a:xfrm>
            <a:prstGeom prst="rect">
              <a:avLst/>
            </a:prstGeom>
          </p:spPr>
        </p:pic>
        <p:pic>
          <p:nvPicPr>
            <p:cNvPr id="39" name="그래픽 38" descr="개 단색으로 채워진">
              <a:extLst>
                <a:ext uri="{FF2B5EF4-FFF2-40B4-BE49-F238E27FC236}">
                  <a16:creationId xmlns:a16="http://schemas.microsoft.com/office/drawing/2014/main" id="{CC50B3B6-8369-8BD5-3838-B4B4DDA66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152216" y="7028496"/>
              <a:ext cx="1927168" cy="1927168"/>
            </a:xfrm>
            <a:prstGeom prst="rect">
              <a:avLst/>
            </a:prstGeom>
          </p:spPr>
        </p:pic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D72D6724-4850-B74E-4400-432E1C7ED3BA}"/>
              </a:ext>
            </a:extLst>
          </p:cNvPr>
          <p:cNvSpPr/>
          <p:nvPr/>
        </p:nvSpPr>
        <p:spPr>
          <a:xfrm>
            <a:off x="9697508" y="3212204"/>
            <a:ext cx="1794928" cy="393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곱하기 기호 45">
            <a:extLst>
              <a:ext uri="{FF2B5EF4-FFF2-40B4-BE49-F238E27FC236}">
                <a16:creationId xmlns:a16="http://schemas.microsoft.com/office/drawing/2014/main" id="{14C0861D-D64B-D994-75A3-91CC3773BC41}"/>
              </a:ext>
            </a:extLst>
          </p:cNvPr>
          <p:cNvSpPr/>
          <p:nvPr/>
        </p:nvSpPr>
        <p:spPr>
          <a:xfrm>
            <a:off x="9794336" y="2688942"/>
            <a:ext cx="1438568" cy="1440000"/>
          </a:xfrm>
          <a:prstGeom prst="mathMultiply">
            <a:avLst>
              <a:gd name="adj1" fmla="val 103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685219B5-FD28-3AF5-50E5-F4D644AE8AA3}"/>
              </a:ext>
            </a:extLst>
          </p:cNvPr>
          <p:cNvSpPr/>
          <p:nvPr/>
        </p:nvSpPr>
        <p:spPr>
          <a:xfrm>
            <a:off x="9619921" y="5423613"/>
            <a:ext cx="1794928" cy="393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곱하기 기호 47">
            <a:extLst>
              <a:ext uri="{FF2B5EF4-FFF2-40B4-BE49-F238E27FC236}">
                <a16:creationId xmlns:a16="http://schemas.microsoft.com/office/drawing/2014/main" id="{0141A1A2-621E-B858-E55E-9A9FB8A585AB}"/>
              </a:ext>
            </a:extLst>
          </p:cNvPr>
          <p:cNvSpPr/>
          <p:nvPr/>
        </p:nvSpPr>
        <p:spPr>
          <a:xfrm>
            <a:off x="9716749" y="4900351"/>
            <a:ext cx="1438568" cy="1440000"/>
          </a:xfrm>
          <a:prstGeom prst="mathMultiply">
            <a:avLst>
              <a:gd name="adj1" fmla="val 103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3BD1FEF8-B04B-D67D-12AE-752AC4FED8FA}"/>
              </a:ext>
            </a:extLst>
          </p:cNvPr>
          <p:cNvSpPr/>
          <p:nvPr/>
        </p:nvSpPr>
        <p:spPr>
          <a:xfrm>
            <a:off x="9879453" y="7693241"/>
            <a:ext cx="1794928" cy="39347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곱하기 기호 50">
            <a:extLst>
              <a:ext uri="{FF2B5EF4-FFF2-40B4-BE49-F238E27FC236}">
                <a16:creationId xmlns:a16="http://schemas.microsoft.com/office/drawing/2014/main" id="{D833FC19-50D2-1362-C433-3E919E899D40}"/>
              </a:ext>
            </a:extLst>
          </p:cNvPr>
          <p:cNvSpPr/>
          <p:nvPr/>
        </p:nvSpPr>
        <p:spPr>
          <a:xfrm>
            <a:off x="9976281" y="7169979"/>
            <a:ext cx="1438568" cy="1440000"/>
          </a:xfrm>
          <a:prstGeom prst="mathMultiply">
            <a:avLst>
              <a:gd name="adj1" fmla="val 1036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1024</Words>
  <Application>Microsoft Office PowerPoint</Application>
  <PresentationFormat>사용자 지정</PresentationFormat>
  <Paragraphs>365</Paragraphs>
  <Slides>55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나눔스퀘어 Bold</vt:lpstr>
      <vt:lpstr>나눔스퀘어 ExtraBold</vt:lpstr>
      <vt:lpstr>맑은 고딕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Rorone Rager</dc:creator>
  <cp:lastModifiedBy>박영원</cp:lastModifiedBy>
  <cp:revision>211</cp:revision>
  <dcterms:created xsi:type="dcterms:W3CDTF">2006-08-16T00:00:00Z</dcterms:created>
  <dcterms:modified xsi:type="dcterms:W3CDTF">2024-06-09T12:29:44Z</dcterms:modified>
</cp:coreProperties>
</file>